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310" r:id="rId9"/>
    <p:sldId id="263" r:id="rId10"/>
    <p:sldId id="309"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95"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6705" autoAdjust="0"/>
  </p:normalViewPr>
  <p:slideViewPr>
    <p:cSldViewPr snapToGrid="0" showGuides="1">
      <p:cViewPr varScale="1">
        <p:scale>
          <a:sx n="68" d="100"/>
          <a:sy n="68" d="100"/>
        </p:scale>
        <p:origin x="1962" y="90"/>
      </p:cViewPr>
      <p:guideLst>
        <p:guide orient="horz" pos="3095"/>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1143000" y="685800"/>
            <a:ext cx="4572000" cy="3429000"/>
          </a:xfrm>
          <a:prstGeom prst="rect">
            <a:avLst/>
          </a:prstGeom>
        </p:spPr>
        <p:txBody>
          <a:bodyPr/>
          <a:lstStyle/>
          <a:p>
            <a:endParaRPr/>
          </a:p>
        </p:txBody>
      </p:sp>
      <p:sp>
        <p:nvSpPr>
          <p:cNvPr id="407" name="Shape 4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a:spLocks noGrp="1" noRot="1" noChangeAspect="1"/>
          </p:cNvSpPr>
          <p:nvPr>
            <p:ph type="sldImg"/>
          </p:nvPr>
        </p:nvSpPr>
        <p:spPr>
          <a:prstGeom prst="rect">
            <a:avLst/>
          </a:prstGeom>
        </p:spPr>
        <p:txBody>
          <a:bodyPr/>
          <a:lstStyle/>
          <a:p>
            <a:endParaRPr/>
          </a:p>
        </p:txBody>
      </p:sp>
      <p:sp>
        <p:nvSpPr>
          <p:cNvPr id="615" name="Shape 615"/>
          <p:cNvSpPr>
            <a:spLocks noGrp="1"/>
          </p:cNvSpPr>
          <p:nvPr>
            <p:ph type="body" sz="quarter" idx="1"/>
          </p:nvPr>
        </p:nvSpPr>
        <p:spPr>
          <a:prstGeom prst="rect">
            <a:avLst/>
          </a:prstGeom>
        </p:spPr>
        <p:txBody>
          <a:bodyPr/>
          <a:lstStyle/>
          <a:p>
            <a:r>
              <a:t>其他还有电荷放大器等</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580384" y="1448595"/>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3" y="9420443"/>
            <a:ext cx="4565353"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254260" y="56215"/>
            <a:ext cx="5924616" cy="1016001"/>
          </a:xfrm>
          <a:prstGeom prst="rect">
            <a:avLst/>
          </a:prstGeom>
        </p:spPr>
      </p:pic>
      <p:sp>
        <p:nvSpPr>
          <p:cNvPr id="64" name="标题文本"/>
          <p:cNvSpPr txBox="1">
            <a:spLocks noGrp="1"/>
          </p:cNvSpPr>
          <p:nvPr>
            <p:ph type="title"/>
          </p:nvPr>
        </p:nvSpPr>
        <p:spPr>
          <a:xfrm rot="21575834">
            <a:off x="295703" y="15606"/>
            <a:ext cx="4443999" cy="1097220"/>
          </a:xfrm>
          <a:prstGeom prst="rect">
            <a:avLst/>
          </a:prstGeom>
        </p:spPr>
        <p:txBody>
          <a:bodyPr/>
          <a:lstStyle>
            <a:lvl1pPr>
              <a:defRPr sz="4500">
                <a:latin typeface="华文楷体"/>
                <a:ea typeface="华文楷体"/>
                <a:cs typeface="华文楷体"/>
                <a:sym typeface="华文楷体"/>
              </a:defRPr>
            </a:lvl1pPr>
          </a:lstStyle>
          <a:p>
            <a:r>
              <a:rPr dirty="0" err="1"/>
              <a:t>标题文本</a:t>
            </a:r>
            <a:endParaRPr dirty="0"/>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检测技术与仪器"/>
          <p:cNvSpPr txBox="1">
            <a:spLocks noGrp="1"/>
          </p:cNvSpPr>
          <p:nvPr>
            <p:ph type="subTitle" sz="quarter" idx="1"/>
          </p:nvPr>
        </p:nvSpPr>
        <p:spPr>
          <a:xfrm>
            <a:off x="1270000" y="6515100"/>
            <a:ext cx="10464800" cy="1130300"/>
          </a:xfrm>
          <a:prstGeom prst="rect">
            <a:avLst/>
          </a:prstGeom>
        </p:spPr>
        <p:txBody>
          <a:bodyPr anchor="b"/>
          <a:lstStyle>
            <a:lvl1pPr defTabSz="443991">
              <a:spcBef>
                <a:spcPts val="3500"/>
              </a:spcBef>
              <a:defRPr sz="5776">
                <a:solidFill>
                  <a:srgbClr val="000066"/>
                </a:solidFill>
                <a:latin typeface="楷体"/>
                <a:ea typeface="楷体"/>
                <a:cs typeface="楷体"/>
                <a:sym typeface="楷体"/>
              </a:defRPr>
            </a:lvl1pPr>
          </a:lstStyle>
          <a:p>
            <a:r>
              <a:t>检测技术与仪器</a:t>
            </a:r>
          </a:p>
        </p:txBody>
      </p:sp>
      <p:pic>
        <p:nvPicPr>
          <p:cNvPr id="410" name="640.jpeg" descr="640.jpeg"/>
          <p:cNvPicPr>
            <a:picLocks noChangeAspect="1"/>
          </p:cNvPicPr>
          <p:nvPr/>
        </p:nvPicPr>
        <p:blipFill>
          <a:blip r:embed="rId2">
            <a:extLst/>
          </a:blip>
          <a:stretch>
            <a:fillRect/>
          </a:stretch>
        </p:blipFill>
        <p:spPr>
          <a:xfrm>
            <a:off x="1560474" y="828724"/>
            <a:ext cx="9883852" cy="5497893"/>
          </a:xfrm>
          <a:prstGeom prst="rect">
            <a:avLst/>
          </a:prstGeom>
          <a:ln w="12700">
            <a:miter lim="400000"/>
          </a:ln>
        </p:spPr>
      </p:pic>
      <p:sp>
        <p:nvSpPr>
          <p:cNvPr id="411" name="压电式传感器"/>
          <p:cNvSpPr txBox="1"/>
          <p:nvPr/>
        </p:nvSpPr>
        <p:spPr>
          <a:xfrm>
            <a:off x="5111749" y="7988300"/>
            <a:ext cx="2781301"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ormAutofit/>
          </a:bodyPr>
          <a:lstStyle>
            <a:lvl1pPr>
              <a:defRPr sz="3500" b="0">
                <a:solidFill>
                  <a:schemeClr val="accent1">
                    <a:hueOff val="114395"/>
                    <a:lumOff val="-24975"/>
                  </a:schemeClr>
                </a:solidFill>
              </a:defRPr>
            </a:lvl1pPr>
          </a:lstStyle>
          <a:p>
            <a:r>
              <a:t>压电式传感器</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石英晶体"/>
          <p:cNvSpPr>
            <a:spLocks noGrp="1"/>
          </p:cNvSpPr>
          <p:nvPr>
            <p:ph type="title"/>
          </p:nvPr>
        </p:nvSpPr>
        <p:spPr>
          <a:prstGeom prst="rect">
            <a:avLst/>
          </a:prstGeom>
        </p:spPr>
        <p:txBody>
          <a:bodyPr/>
          <a:lstStyle/>
          <a:p>
            <a:r>
              <a:t>石英晶体</a:t>
            </a:r>
          </a:p>
        </p:txBody>
      </p:sp>
      <p:grpSp>
        <p:nvGrpSpPr>
          <p:cNvPr id="443" name="成组"/>
          <p:cNvGrpSpPr/>
          <p:nvPr/>
        </p:nvGrpSpPr>
        <p:grpSpPr>
          <a:xfrm>
            <a:off x="3332601" y="6020973"/>
            <a:ext cx="6768001" cy="3732628"/>
            <a:chOff x="0" y="0"/>
            <a:chExt cx="4681537" cy="3306762"/>
          </a:xfrm>
        </p:grpSpPr>
        <p:sp>
          <p:nvSpPr>
            <p:cNvPr id="441" name="矩形"/>
            <p:cNvSpPr/>
            <p:nvPr/>
          </p:nvSpPr>
          <p:spPr>
            <a:xfrm>
              <a:off x="0" y="0"/>
              <a:ext cx="4681538" cy="3306763"/>
            </a:xfrm>
            <a:prstGeom prst="rect">
              <a:avLst/>
            </a:prstGeom>
            <a:solidFill>
              <a:srgbClr val="CCECFF"/>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42" name="image.png" descr="image.png"/>
            <p:cNvPicPr>
              <a:picLocks noChangeAspect="1"/>
            </p:cNvPicPr>
            <p:nvPr/>
          </p:nvPicPr>
          <p:blipFill>
            <a:blip r:embed="rId2">
              <a:extLst/>
            </a:blip>
            <a:stretch>
              <a:fillRect/>
            </a:stretch>
          </p:blipFill>
          <p:spPr>
            <a:xfrm>
              <a:off x="0" y="0"/>
              <a:ext cx="4681538" cy="3306763"/>
            </a:xfrm>
            <a:prstGeom prst="rect">
              <a:avLst/>
            </a:prstGeom>
            <a:ln w="12700" cap="flat">
              <a:noFill/>
              <a:miter lim="400000"/>
            </a:ln>
            <a:effectLst>
              <a:outerShdw blurRad="292100" dist="139700" dir="2700000" rotWithShape="0">
                <a:srgbClr val="333333">
                  <a:alpha val="64999"/>
                </a:srgbClr>
              </a:outerShdw>
            </a:effectLst>
          </p:spPr>
        </p:pic>
      </p:grpSp>
      <p:sp>
        <p:nvSpPr>
          <p:cNvPr id="444" name="X轴为电轴（垂直于光轴），该轴压电效应最显著，它通过正六棱柱相对的两个棱线且垂直于光轴Z，显然X轴共有三个。…"/>
          <p:cNvSpPr txBox="1"/>
          <p:nvPr/>
        </p:nvSpPr>
        <p:spPr>
          <a:xfrm>
            <a:off x="291901" y="1644335"/>
            <a:ext cx="11863799"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361156" indent="-361156" algn="just" defTabSz="914400">
              <a:lnSpc>
                <a:spcPct val="150000"/>
              </a:lnSpc>
              <a:buSzPct val="145000"/>
              <a:buFontTx/>
              <a:buChar char="•"/>
              <a:defRPr sz="2600" b="0">
                <a:latin typeface="Songti SC Regular"/>
                <a:ea typeface="Songti SC Regular"/>
                <a:cs typeface="Songti SC Regular"/>
                <a:sym typeface="Songti SC Regular"/>
              </a:defRPr>
            </a:pPr>
            <a:r>
              <a:rPr sz="3200" dirty="0" err="1">
                <a:solidFill>
                  <a:srgbClr val="FF0000"/>
                </a:solidFill>
                <a:latin typeface="华文楷体" panose="02010600040101010101" pitchFamily="2" charset="-122"/>
                <a:ea typeface="华文楷体" panose="02010600040101010101" pitchFamily="2" charset="-122"/>
              </a:rPr>
              <a:t>X轴为电轴（垂直于光轴</a:t>
            </a:r>
            <a:r>
              <a:rPr sz="3200" dirty="0">
                <a:latin typeface="华文楷体" panose="02010600040101010101" pitchFamily="2" charset="-122"/>
                <a:ea typeface="华文楷体" panose="02010600040101010101" pitchFamily="2" charset="-122"/>
              </a:rPr>
              <a:t>），</a:t>
            </a:r>
            <a:r>
              <a:rPr sz="3200" dirty="0" err="1">
                <a:latin typeface="华文楷体" panose="02010600040101010101" pitchFamily="2" charset="-122"/>
                <a:ea typeface="华文楷体" panose="02010600040101010101" pitchFamily="2" charset="-122"/>
              </a:rPr>
              <a:t>该轴压电效应最显著，它通过正六棱柱相对的两个棱线且垂直于光轴Z，显然X轴共有三个</a:t>
            </a:r>
            <a:r>
              <a:rPr sz="3200" dirty="0" smtClean="0">
                <a:latin typeface="华文楷体" panose="02010600040101010101" pitchFamily="2" charset="-122"/>
                <a:ea typeface="华文楷体" panose="02010600040101010101" pitchFamily="2" charset="-122"/>
              </a:rPr>
              <a:t>。</a:t>
            </a:r>
            <a:endParaRPr lang="en-US" altLang="zh-CN" sz="3200" dirty="0" smtClean="0">
              <a:latin typeface="华文楷体" panose="02010600040101010101" pitchFamily="2" charset="-122"/>
              <a:ea typeface="华文楷体" panose="02010600040101010101" pitchFamily="2" charset="-122"/>
            </a:endParaRPr>
          </a:p>
          <a:p>
            <a:pPr marL="361156" indent="-361156" algn="just" defTabSz="914400">
              <a:lnSpc>
                <a:spcPct val="150000"/>
              </a:lnSpc>
              <a:buSzPct val="145000"/>
              <a:buFontTx/>
              <a:buChar char="•"/>
              <a:defRPr sz="2600" b="0">
                <a:latin typeface="Songti SC Regular"/>
                <a:ea typeface="Songti SC Regular"/>
                <a:cs typeface="Songti SC Regular"/>
                <a:sym typeface="Songti SC Regular"/>
              </a:defRPr>
            </a:pPr>
            <a:r>
              <a:rPr sz="3200" dirty="0" err="1" smtClean="0">
                <a:solidFill>
                  <a:srgbClr val="FF0000"/>
                </a:solidFill>
                <a:latin typeface="华文楷体" panose="02010600040101010101" pitchFamily="2" charset="-122"/>
                <a:ea typeface="华文楷体" panose="02010600040101010101" pitchFamily="2" charset="-122"/>
              </a:rPr>
              <a:t>Y</a:t>
            </a:r>
            <a:r>
              <a:rPr sz="3200" dirty="0" err="1">
                <a:solidFill>
                  <a:srgbClr val="FF0000"/>
                </a:solidFill>
                <a:latin typeface="华文楷体" panose="02010600040101010101" pitchFamily="2" charset="-122"/>
                <a:ea typeface="华文楷体" panose="02010600040101010101" pitchFamily="2" charset="-122"/>
              </a:rPr>
              <a:t>轴为机械轴（力轴</a:t>
            </a:r>
            <a:r>
              <a:rPr sz="3200" dirty="0">
                <a:solidFill>
                  <a:srgbClr val="FF0000"/>
                </a:solidFill>
                <a:latin typeface="华文楷体" panose="02010600040101010101" pitchFamily="2" charset="-122"/>
                <a:ea typeface="华文楷体" panose="02010600040101010101" pitchFamily="2" charset="-122"/>
              </a:rPr>
              <a:t>），</a:t>
            </a:r>
            <a:r>
              <a:rPr sz="3200" dirty="0" err="1">
                <a:latin typeface="华文楷体" panose="02010600040101010101" pitchFamily="2" charset="-122"/>
                <a:ea typeface="华文楷体" panose="02010600040101010101" pitchFamily="2" charset="-122"/>
              </a:rPr>
              <a:t>显然也有三个，它垂直于两个相对的表面，在此轴上加力产生的变形最大</a:t>
            </a:r>
            <a:r>
              <a:rPr sz="3200" dirty="0">
                <a:latin typeface="华文楷体" panose="02010600040101010101" pitchFamily="2" charset="-122"/>
                <a:ea typeface="华文楷体" panose="02010600040101010101" pitchFamily="2" charset="-122"/>
              </a:rPr>
              <a:t>。</a:t>
            </a:r>
          </a:p>
          <a:p>
            <a:pPr marL="361156" indent="-361156" algn="just" defTabSz="914400">
              <a:lnSpc>
                <a:spcPct val="150000"/>
              </a:lnSpc>
              <a:buSzPct val="145000"/>
              <a:buChar char="•"/>
              <a:defRPr sz="2600" b="0">
                <a:latin typeface="Songti SC Regular"/>
                <a:ea typeface="Songti SC Regular"/>
                <a:cs typeface="Songti SC Regular"/>
                <a:sym typeface="Songti SC Regular"/>
              </a:defRPr>
            </a:pPr>
            <a:r>
              <a:rPr sz="3200" dirty="0" err="1" smtClean="0">
                <a:solidFill>
                  <a:srgbClr val="FF0000"/>
                </a:solidFill>
                <a:latin typeface="华文楷体" panose="02010600040101010101" pitchFamily="2" charset="-122"/>
                <a:ea typeface="华文楷体" panose="02010600040101010101" pitchFamily="2" charset="-122"/>
              </a:rPr>
              <a:t>Z轴为光轴</a:t>
            </a:r>
            <a:r>
              <a:rPr sz="3200" dirty="0" err="1">
                <a:solidFill>
                  <a:srgbClr val="FF0000"/>
                </a:solidFill>
                <a:latin typeface="华文楷体" panose="02010600040101010101" pitchFamily="2" charset="-122"/>
                <a:ea typeface="华文楷体" panose="02010600040101010101" pitchFamily="2" charset="-122"/>
              </a:rPr>
              <a:t>（中性轴</a:t>
            </a:r>
            <a:r>
              <a:rPr sz="3200" dirty="0">
                <a:solidFill>
                  <a:srgbClr val="FF0000"/>
                </a:solidFill>
                <a:latin typeface="华文楷体" panose="02010600040101010101" pitchFamily="2" charset="-122"/>
                <a:ea typeface="华文楷体" panose="02010600040101010101" pitchFamily="2" charset="-122"/>
              </a:rPr>
              <a:t>），</a:t>
            </a:r>
            <a:r>
              <a:rPr sz="3200" dirty="0" err="1">
                <a:latin typeface="华文楷体" panose="02010600040101010101" pitchFamily="2" charset="-122"/>
                <a:ea typeface="华文楷体" panose="02010600040101010101" pitchFamily="2" charset="-122"/>
              </a:rPr>
              <a:t>它是晶体的对称轴，光线沿Z轴通过晶体不产生双折射现象，</a:t>
            </a:r>
            <a:r>
              <a:rPr sz="3200" dirty="0" err="1" smtClean="0">
                <a:latin typeface="华文楷体" panose="02010600040101010101" pitchFamily="2" charset="-122"/>
                <a:ea typeface="华文楷体" panose="02010600040101010101" pitchFamily="2" charset="-122"/>
              </a:rPr>
              <a:t>因而它的贡献是作为基准轴</a:t>
            </a:r>
            <a:r>
              <a:rPr lang="zh-CN" altLang="en-US" sz="3200" dirty="0">
                <a:latin typeface="华文楷体" panose="02010600040101010101" pitchFamily="2" charset="-122"/>
                <a:ea typeface="华文楷体" panose="02010600040101010101" pitchFamily="2" charset="-122"/>
              </a:rPr>
              <a:t>。</a:t>
            </a:r>
            <a:endParaRPr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9410481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现将组成石英（SiO2）晶体的硅离子和氧离子的排列在垂直于晶体Z轴的xy平面上进行投影，等效为正六边形排列。如下图所示，图中“+”代表Si4+，“-”代表O2−。…"/>
          <p:cNvSpPr txBox="1"/>
          <p:nvPr/>
        </p:nvSpPr>
        <p:spPr>
          <a:xfrm>
            <a:off x="464222" y="1456660"/>
            <a:ext cx="11796956" cy="374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0D0D0D"/>
                </a:solidFill>
                <a:latin typeface="楷体_GB2312"/>
                <a:ea typeface="楷体_GB2312"/>
                <a:cs typeface="楷体_GB2312"/>
                <a:sym typeface="楷体_GB2312"/>
              </a:defRPr>
            </a:pPr>
            <a:r>
              <a:rPr dirty="0" err="1"/>
              <a:t>现将组成石英（SiO</a:t>
            </a:r>
            <a:r>
              <a:rPr baseline="-22964" dirty="0" err="1"/>
              <a:t>2</a:t>
            </a:r>
            <a:r>
              <a:rPr dirty="0" err="1"/>
              <a:t>）晶体的硅离子和氧离子的排列在垂直于晶体</a:t>
            </a:r>
            <a:r>
              <a:rPr i="1" dirty="0" err="1" smtClean="0"/>
              <a:t>Z</a:t>
            </a:r>
            <a:r>
              <a:rPr lang="en-US" i="1" dirty="0" smtClean="0"/>
              <a:t> </a:t>
            </a:r>
            <a:r>
              <a:rPr dirty="0" err="1" smtClean="0"/>
              <a:t>轴的</a:t>
            </a:r>
            <a:r>
              <a:rPr dirty="0" err="1"/>
              <a:t>xy平面上进行投影，等效为正六边形排列。如下图所示，图中</a:t>
            </a:r>
            <a:r>
              <a:rPr dirty="0"/>
              <a:t>“+”代表Si</a:t>
            </a:r>
            <a:r>
              <a:rPr baseline="30214" dirty="0"/>
              <a:t>4+</a:t>
            </a:r>
            <a:r>
              <a:rPr dirty="0"/>
              <a:t>，“-”</a:t>
            </a:r>
            <a:r>
              <a:rPr dirty="0" err="1"/>
              <a:t>代表O</a:t>
            </a:r>
            <a:r>
              <a:rPr baseline="30214" dirty="0" err="1"/>
              <a:t>2</a:t>
            </a:r>
            <a:r>
              <a:rPr baseline="30214" dirty="0"/>
              <a:t>−</a:t>
            </a:r>
            <a:r>
              <a:rPr dirty="0"/>
              <a:t>。</a:t>
            </a:r>
          </a:p>
          <a:p>
            <a:pPr algn="l" defTabSz="914400">
              <a:spcBef>
                <a:spcPts val="1500"/>
              </a:spcBef>
              <a:defRPr sz="2800" b="0">
                <a:solidFill>
                  <a:srgbClr val="0D0D0D"/>
                </a:solidFill>
                <a:latin typeface="楷体_GB2312"/>
                <a:ea typeface="楷体_GB2312"/>
                <a:cs typeface="楷体_GB2312"/>
                <a:sym typeface="楷体_GB2312"/>
              </a:defRPr>
            </a:pPr>
            <a:r>
              <a:rPr dirty="0" err="1"/>
              <a:t>当石英晶体未受力作用时，正、负离子（即Si</a:t>
            </a:r>
            <a:r>
              <a:rPr baseline="30214" dirty="0" err="1"/>
              <a:t>4+</a:t>
            </a:r>
            <a:r>
              <a:rPr dirty="0" err="1"/>
              <a:t>和O</a:t>
            </a:r>
            <a:r>
              <a:rPr baseline="30214" dirty="0" err="1"/>
              <a:t>2</a:t>
            </a:r>
            <a:r>
              <a:rPr baseline="30214" dirty="0"/>
              <a:t>−</a:t>
            </a:r>
            <a:r>
              <a:rPr dirty="0"/>
              <a:t>）</a:t>
            </a:r>
            <a:r>
              <a:rPr dirty="0" err="1"/>
              <a:t>正好分布在正六边形的顶角上，形成三个大小相等，互成120°夹角的电偶极矩</a:t>
            </a:r>
            <a:r>
              <a:rPr dirty="0"/>
              <a:t> </a:t>
            </a:r>
            <a:r>
              <a:rPr i="1" dirty="0" err="1"/>
              <a:t>p</a:t>
            </a:r>
            <a:r>
              <a:rPr baseline="-22964" dirty="0" err="1"/>
              <a:t>1</a:t>
            </a:r>
            <a:r>
              <a:rPr dirty="0"/>
              <a:t>、 </a:t>
            </a:r>
            <a:r>
              <a:rPr i="1" dirty="0" err="1"/>
              <a:t>p</a:t>
            </a:r>
            <a:r>
              <a:rPr baseline="-22964" dirty="0" err="1"/>
              <a:t>2</a:t>
            </a:r>
            <a:r>
              <a:rPr baseline="-22964" dirty="0"/>
              <a:t> </a:t>
            </a:r>
            <a:r>
              <a:rPr dirty="0"/>
              <a:t>和 </a:t>
            </a:r>
            <a:r>
              <a:rPr i="1" dirty="0" err="1"/>
              <a:t>p</a:t>
            </a:r>
            <a:r>
              <a:rPr baseline="-22964" dirty="0" err="1"/>
              <a:t>3</a:t>
            </a:r>
            <a:r>
              <a:rPr dirty="0" err="1"/>
              <a:t>（</a:t>
            </a:r>
            <a:r>
              <a:rPr i="1" dirty="0" err="1"/>
              <a:t>p</a:t>
            </a:r>
            <a:r>
              <a:rPr dirty="0"/>
              <a:t>=</a:t>
            </a:r>
            <a:r>
              <a:rPr i="1" dirty="0" err="1"/>
              <a:t>ql</a:t>
            </a:r>
            <a:r>
              <a:rPr dirty="0" err="1"/>
              <a:t>，</a:t>
            </a:r>
            <a:r>
              <a:rPr i="1" dirty="0" err="1"/>
              <a:t>q</a:t>
            </a:r>
            <a:r>
              <a:rPr dirty="0" err="1"/>
              <a:t>为电荷量，</a:t>
            </a:r>
            <a:r>
              <a:rPr i="1" dirty="0" err="1"/>
              <a:t>l</a:t>
            </a:r>
            <a:r>
              <a:rPr dirty="0" err="1"/>
              <a:t>为正、负电荷之间的距离</a:t>
            </a:r>
            <a:r>
              <a:rPr dirty="0"/>
              <a:t>）。</a:t>
            </a:r>
            <a:r>
              <a:rPr dirty="0" err="1"/>
              <a:t>电偶极矩的矢量和等于零，即p1+p2+p3</a:t>
            </a:r>
            <a:r>
              <a:rPr dirty="0"/>
              <a:t>=</a:t>
            </a:r>
            <a:r>
              <a:rPr dirty="0" err="1"/>
              <a:t>0，这时晶体表面不产生电荷，石英晶体从整体上呈电中性</a:t>
            </a:r>
            <a:r>
              <a:rPr dirty="0"/>
              <a:t>。</a:t>
            </a:r>
          </a:p>
        </p:txBody>
      </p:sp>
      <p:pic>
        <p:nvPicPr>
          <p:cNvPr id="447" name="图像" descr="图像"/>
          <p:cNvPicPr>
            <a:picLocks noChangeAspect="1"/>
          </p:cNvPicPr>
          <p:nvPr/>
        </p:nvPicPr>
        <p:blipFill>
          <a:blip r:embed="rId2">
            <a:extLst/>
          </a:blip>
          <a:stretch>
            <a:fillRect/>
          </a:stretch>
        </p:blipFill>
        <p:spPr>
          <a:xfrm>
            <a:off x="1048116" y="5034569"/>
            <a:ext cx="4466419" cy="4309014"/>
          </a:xfrm>
          <a:prstGeom prst="rect">
            <a:avLst/>
          </a:prstGeom>
          <a:ln w="12700">
            <a:miter lim="400000"/>
          </a:ln>
        </p:spPr>
      </p:pic>
      <p:sp>
        <p:nvSpPr>
          <p:cNvPr id="448" name="石英晶体"/>
          <p:cNvSpPr>
            <a:spLocks noGrp="1"/>
          </p:cNvSpPr>
          <p:nvPr>
            <p:ph type="title"/>
          </p:nvPr>
        </p:nvSpPr>
        <p:spPr>
          <a:prstGeom prst="rect">
            <a:avLst/>
          </a:prstGeom>
        </p:spPr>
        <p:txBody>
          <a:bodyPr/>
          <a:lstStyle/>
          <a:p>
            <a:r>
              <a:t>石英晶体</a:t>
            </a:r>
          </a:p>
        </p:txBody>
      </p:sp>
      <p:pic>
        <p:nvPicPr>
          <p:cNvPr id="2" name="图片 1"/>
          <p:cNvPicPr>
            <a:picLocks noChangeAspect="1"/>
          </p:cNvPicPr>
          <p:nvPr/>
        </p:nvPicPr>
        <p:blipFill>
          <a:blip r:embed="rId3"/>
          <a:stretch>
            <a:fillRect/>
          </a:stretch>
        </p:blipFill>
        <p:spPr>
          <a:xfrm>
            <a:off x="7088564" y="5768551"/>
            <a:ext cx="4010845" cy="3575032"/>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8" name="成组"/>
          <p:cNvGrpSpPr/>
          <p:nvPr/>
        </p:nvGrpSpPr>
        <p:grpSpPr>
          <a:xfrm>
            <a:off x="8702386" y="2016508"/>
            <a:ext cx="3722771" cy="6269363"/>
            <a:chOff x="0" y="-38101"/>
            <a:chExt cx="3430290" cy="3883407"/>
          </a:xfrm>
        </p:grpSpPr>
        <p:pic>
          <p:nvPicPr>
            <p:cNvPr id="450" name="图像" descr="图像"/>
            <p:cNvPicPr>
              <a:picLocks/>
            </p:cNvPicPr>
            <p:nvPr/>
          </p:nvPicPr>
          <p:blipFill>
            <a:blip r:embed="rId2">
              <a:extLst/>
            </a:blip>
            <a:stretch>
              <a:fillRect/>
            </a:stretch>
          </p:blipFill>
          <p:spPr>
            <a:xfrm>
              <a:off x="0" y="588206"/>
              <a:ext cx="3430290" cy="2208320"/>
            </a:xfrm>
            <a:prstGeom prst="rect">
              <a:avLst/>
            </a:prstGeom>
            <a:ln w="12700" cap="flat">
              <a:noFill/>
              <a:miter lim="400000"/>
            </a:ln>
            <a:effectLst/>
          </p:spPr>
        </p:pic>
        <p:pic>
          <p:nvPicPr>
            <p:cNvPr id="451" name="线条" descr="线条"/>
            <p:cNvPicPr>
              <a:picLocks/>
            </p:cNvPicPr>
            <p:nvPr/>
          </p:nvPicPr>
          <p:blipFill>
            <a:blip r:embed="rId3">
              <a:extLst/>
            </a:blip>
            <a:stretch>
              <a:fillRect/>
            </a:stretch>
          </p:blipFill>
          <p:spPr>
            <a:xfrm rot="5400000">
              <a:off x="1735826" y="144973"/>
              <a:ext cx="718382" cy="352234"/>
            </a:xfrm>
            <a:prstGeom prst="rect">
              <a:avLst/>
            </a:prstGeom>
            <a:effectLst/>
          </p:spPr>
        </p:pic>
        <p:pic>
          <p:nvPicPr>
            <p:cNvPr id="453" name="线条" descr="线条"/>
            <p:cNvPicPr>
              <a:picLocks/>
            </p:cNvPicPr>
            <p:nvPr/>
          </p:nvPicPr>
          <p:blipFill>
            <a:blip r:embed="rId4">
              <a:extLst/>
            </a:blip>
            <a:stretch>
              <a:fillRect/>
            </a:stretch>
          </p:blipFill>
          <p:spPr>
            <a:xfrm rot="16200000">
              <a:off x="1684468" y="3267808"/>
              <a:ext cx="802761" cy="352235"/>
            </a:xfrm>
            <a:prstGeom prst="rect">
              <a:avLst/>
            </a:prstGeom>
            <a:effectLst/>
          </p:spPr>
        </p:pic>
        <p:sp>
          <p:nvSpPr>
            <p:cNvPr id="455" name="Fx"/>
            <p:cNvSpPr txBox="1"/>
            <p:nvPr/>
          </p:nvSpPr>
          <p:spPr>
            <a:xfrm>
              <a:off x="2252173" y="211600"/>
              <a:ext cx="537512"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Times New Roman"/>
                  <a:ea typeface="Times New Roman"/>
                  <a:cs typeface="Times New Roman"/>
                  <a:sym typeface="Times New Roman"/>
                </a:defRPr>
              </a:lvl1pPr>
            </a:lstStyle>
            <a:p>
              <a:r>
                <a:t>Fx</a:t>
              </a:r>
            </a:p>
          </p:txBody>
        </p:sp>
        <p:sp>
          <p:nvSpPr>
            <p:cNvPr id="456" name="+++++++++"/>
            <p:cNvSpPr txBox="1"/>
            <p:nvPr/>
          </p:nvSpPr>
          <p:spPr>
            <a:xfrm>
              <a:off x="959610" y="638163"/>
              <a:ext cx="22708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rPr dirty="0" smtClean="0"/>
                <a:t>+</a:t>
              </a:r>
              <a:r>
                <a:rPr lang="en-US" dirty="0" smtClean="0"/>
                <a:t> </a:t>
              </a:r>
              <a:r>
                <a:rPr dirty="0" smtClean="0"/>
                <a:t>+</a:t>
              </a:r>
              <a:r>
                <a:rPr lang="en-US" dirty="0" smtClean="0"/>
                <a:t> </a:t>
              </a:r>
              <a:r>
                <a:rPr dirty="0" smtClean="0"/>
                <a:t>+</a:t>
              </a:r>
              <a:endParaRPr dirty="0"/>
            </a:p>
          </p:txBody>
        </p:sp>
        <p:sp>
          <p:nvSpPr>
            <p:cNvPr id="457" name="——————"/>
            <p:cNvSpPr txBox="1"/>
            <p:nvPr/>
          </p:nvSpPr>
          <p:spPr>
            <a:xfrm>
              <a:off x="1154416" y="2636012"/>
              <a:ext cx="1881201"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rPr dirty="0" smtClean="0"/>
                <a:t>—</a:t>
              </a:r>
              <a:r>
                <a:rPr lang="en-US" dirty="0" smtClean="0"/>
                <a:t> </a:t>
              </a:r>
              <a:r>
                <a:rPr dirty="0" smtClean="0"/>
                <a:t>—</a:t>
              </a:r>
              <a:r>
                <a:rPr lang="en-US" dirty="0" smtClean="0"/>
                <a:t> </a:t>
              </a:r>
              <a:r>
                <a:rPr dirty="0" smtClean="0"/>
                <a:t>—</a:t>
              </a:r>
              <a:endParaRPr dirty="0"/>
            </a:p>
          </p:txBody>
        </p:sp>
      </p:grpSp>
      <p:sp>
        <p:nvSpPr>
          <p:cNvPr id="462" name="石英晶体"/>
          <p:cNvSpPr>
            <a:spLocks noGrp="1"/>
          </p:cNvSpPr>
          <p:nvPr>
            <p:ph type="title"/>
          </p:nvPr>
        </p:nvSpPr>
        <p:spPr>
          <a:prstGeom prst="rect">
            <a:avLst/>
          </a:prstGeom>
        </p:spPr>
        <p:txBody>
          <a:bodyPr/>
          <a:lstStyle/>
          <a:p>
            <a:r>
              <a:t>石英晶体</a:t>
            </a:r>
          </a:p>
        </p:txBody>
      </p:sp>
      <p:pic>
        <p:nvPicPr>
          <p:cNvPr id="13" name="图像" descr="图像"/>
          <p:cNvPicPr>
            <a:picLocks noChangeAspect="1"/>
          </p:cNvPicPr>
          <p:nvPr/>
        </p:nvPicPr>
        <p:blipFill>
          <a:blip r:embed="rId5">
            <a:extLst/>
          </a:blip>
          <a:stretch>
            <a:fillRect/>
          </a:stretch>
        </p:blipFill>
        <p:spPr>
          <a:xfrm>
            <a:off x="1209170" y="3830158"/>
            <a:ext cx="2851689" cy="566562"/>
          </a:xfrm>
          <a:prstGeom prst="rect">
            <a:avLst/>
          </a:prstGeom>
          <a:ln w="12700" cap="flat">
            <a:noFill/>
            <a:miter lim="400000"/>
          </a:ln>
          <a:effectLst/>
        </p:spPr>
      </p:pic>
      <p:sp>
        <p:nvSpPr>
          <p:cNvPr id="2" name="矩形 1"/>
          <p:cNvSpPr/>
          <p:nvPr/>
        </p:nvSpPr>
        <p:spPr>
          <a:xfrm>
            <a:off x="602743" y="6738978"/>
            <a:ext cx="7793391" cy="1384995"/>
          </a:xfrm>
          <a:prstGeom prst="rect">
            <a:avLst/>
          </a:prstGeom>
        </p:spPr>
        <p:txBody>
          <a:bodyPr wrap="square">
            <a:spAutoFit/>
          </a:bodyPr>
          <a:lstStyle/>
          <a:p>
            <a:pPr algn="just" defTabSz="457200">
              <a:lnSpc>
                <a:spcPct val="150000"/>
              </a:lnSpc>
              <a:defRPr sz="2800" b="0">
                <a:latin typeface="Helvetica"/>
                <a:ea typeface="Helvetica"/>
                <a:cs typeface="Helvetica"/>
                <a:sym typeface="Helvetica"/>
              </a:defRPr>
            </a:pPr>
            <a:r>
              <a:rPr lang="zh-CN" altLang="en-US" dirty="0">
                <a:latin typeface="Times New Roman"/>
                <a:ea typeface="Times New Roman"/>
                <a:cs typeface="Times New Roman"/>
                <a:sym typeface="Times New Roman"/>
              </a:rPr>
              <a:t>这种沿</a:t>
            </a:r>
            <a:r>
              <a:rPr lang="en-US" altLang="zh-CN" i="1" dirty="0">
                <a:latin typeface="Times New Roman"/>
                <a:ea typeface="Times New Roman"/>
                <a:cs typeface="Times New Roman"/>
                <a:sym typeface="Times New Roman"/>
              </a:rPr>
              <a:t>X</a:t>
            </a:r>
            <a:r>
              <a:rPr lang="zh-CN" altLang="en-US" dirty="0"/>
              <a:t>轴作用力，而在垂直于此轴晶面上产生电荷的现象，称为“</a:t>
            </a:r>
            <a:r>
              <a:rPr lang="zh-CN" altLang="en-US" dirty="0">
                <a:solidFill>
                  <a:schemeClr val="accent5">
                    <a:hueOff val="-82419"/>
                    <a:satOff val="-9513"/>
                    <a:lumOff val="-16343"/>
                  </a:schemeClr>
                </a:solidFill>
              </a:rPr>
              <a:t>纵向压电效应</a:t>
            </a:r>
            <a:r>
              <a:rPr lang="zh-CN" altLang="en-US" dirty="0"/>
              <a:t>”。</a:t>
            </a:r>
            <a:endParaRPr lang="zh-CN" altLang="en-US" dirty="0"/>
          </a:p>
        </p:txBody>
      </p:sp>
      <p:sp>
        <p:nvSpPr>
          <p:cNvPr id="3" name="矩形 2"/>
          <p:cNvSpPr/>
          <p:nvPr/>
        </p:nvSpPr>
        <p:spPr>
          <a:xfrm>
            <a:off x="592406" y="1237077"/>
            <a:ext cx="7803728" cy="5186163"/>
          </a:xfrm>
          <a:prstGeom prst="rect">
            <a:avLst/>
          </a:prstGeom>
        </p:spPr>
        <p:txBody>
          <a:bodyPr wrap="square">
            <a:spAutoFit/>
          </a:bodyPr>
          <a:lstStyle/>
          <a:p>
            <a:pPr algn="just" defTabSz="457200">
              <a:lnSpc>
                <a:spcPct val="150000"/>
              </a:lnSpc>
              <a:defRPr sz="2800" b="0">
                <a:latin typeface="Helvetica"/>
                <a:ea typeface="Helvetica"/>
                <a:cs typeface="Helvetica"/>
                <a:sym typeface="Helvetica"/>
              </a:defRPr>
            </a:pPr>
            <a:r>
              <a:rPr lang="zh-CN" altLang="en-US" dirty="0"/>
              <a:t>当石英晶体受到沿</a:t>
            </a:r>
            <a:r>
              <a:rPr lang="en-US" altLang="zh-CN" i="1" dirty="0">
                <a:latin typeface="Times New Roman"/>
                <a:ea typeface="Times New Roman"/>
                <a:cs typeface="Times New Roman"/>
                <a:sym typeface="Times New Roman"/>
              </a:rPr>
              <a:t>X</a:t>
            </a:r>
            <a:r>
              <a:rPr lang="zh-CN" altLang="en-US" dirty="0"/>
              <a:t>方向的压缩力作用时，晶体沿</a:t>
            </a:r>
            <a:r>
              <a:rPr lang="en-US" altLang="zh-CN" i="1" dirty="0">
                <a:latin typeface="Times New Roman"/>
                <a:ea typeface="Times New Roman"/>
                <a:cs typeface="Times New Roman"/>
                <a:sym typeface="Times New Roman"/>
              </a:rPr>
              <a:t>X</a:t>
            </a:r>
            <a:r>
              <a:rPr lang="zh-CN" altLang="en-US" dirty="0"/>
              <a:t>方向产生压缩变形，正、负离子的相对位置随之变动，正、负电荷中心不再重合，电偶极矩在</a:t>
            </a:r>
            <a:r>
              <a:rPr lang="en-US" altLang="zh-CN" i="1" dirty="0">
                <a:latin typeface="Times New Roman"/>
                <a:ea typeface="Times New Roman"/>
                <a:cs typeface="Times New Roman"/>
                <a:sym typeface="Times New Roman"/>
              </a:rPr>
              <a:t>X</a:t>
            </a:r>
            <a:r>
              <a:rPr lang="zh-CN" altLang="en-US" dirty="0"/>
              <a:t>轴方向的分量</a:t>
            </a:r>
            <a:r>
              <a:rPr lang="en-US" altLang="zh-CN" dirty="0" err="1">
                <a:latin typeface="Times New Roman"/>
                <a:ea typeface="Times New Roman"/>
                <a:cs typeface="Times New Roman"/>
                <a:sym typeface="Times New Roman"/>
              </a:rPr>
              <a:t>p</a:t>
            </a:r>
            <a:r>
              <a:rPr lang="en-US" altLang="zh-CN" baseline="-5999" dirty="0" err="1">
                <a:latin typeface="Times New Roman"/>
                <a:ea typeface="Times New Roman"/>
                <a:cs typeface="Times New Roman"/>
                <a:sym typeface="Times New Roman"/>
              </a:rPr>
              <a:t>1</a:t>
            </a:r>
            <a:r>
              <a:rPr lang="zh-CN" altLang="en-US" dirty="0"/>
              <a:t>减小和</a:t>
            </a:r>
            <a:r>
              <a:rPr lang="en-US" altLang="zh-CN" dirty="0" err="1">
                <a:latin typeface="Times New Roman"/>
                <a:ea typeface="Times New Roman"/>
                <a:cs typeface="Times New Roman"/>
                <a:sym typeface="Times New Roman"/>
              </a:rPr>
              <a:t>p</a:t>
            </a:r>
            <a:r>
              <a:rPr lang="en-US" altLang="zh-CN" baseline="-5999" dirty="0" err="1">
                <a:latin typeface="Times New Roman"/>
                <a:ea typeface="Times New Roman"/>
                <a:cs typeface="Times New Roman"/>
                <a:sym typeface="Times New Roman"/>
              </a:rPr>
              <a:t>2</a:t>
            </a:r>
            <a:r>
              <a:rPr lang="zh-CN" altLang="en-US" dirty="0"/>
              <a:t>、</a:t>
            </a:r>
            <a:r>
              <a:rPr lang="en-US" altLang="zh-CN" dirty="0" err="1"/>
              <a:t>p</a:t>
            </a:r>
            <a:r>
              <a:rPr lang="en-US" altLang="zh-CN" baseline="-5999" dirty="0" err="1">
                <a:latin typeface="Times New Roman"/>
                <a:ea typeface="Times New Roman"/>
                <a:cs typeface="Times New Roman"/>
                <a:sym typeface="Times New Roman"/>
              </a:rPr>
              <a:t>3</a:t>
            </a:r>
            <a:r>
              <a:rPr lang="zh-CN" altLang="en-US" dirty="0"/>
              <a:t>增大，即                              ，在</a:t>
            </a:r>
            <a:r>
              <a:rPr lang="en-US" altLang="zh-CN" i="1" dirty="0">
                <a:latin typeface="Times New Roman"/>
                <a:ea typeface="Times New Roman"/>
                <a:cs typeface="Times New Roman"/>
                <a:sym typeface="Times New Roman"/>
              </a:rPr>
              <a:t>X</a:t>
            </a:r>
            <a:r>
              <a:rPr lang="zh-CN" altLang="en-US" dirty="0"/>
              <a:t>轴的正方向的晶体表面上出现正电荷。而在</a:t>
            </a:r>
            <a:r>
              <a:rPr lang="en-US" altLang="zh-CN" i="1" dirty="0">
                <a:latin typeface="Times New Roman"/>
                <a:ea typeface="Times New Roman"/>
                <a:cs typeface="Times New Roman"/>
                <a:sym typeface="Times New Roman"/>
              </a:rPr>
              <a:t>Y</a:t>
            </a:r>
            <a:r>
              <a:rPr lang="zh-CN" altLang="en-US" dirty="0"/>
              <a:t>轴和</a:t>
            </a:r>
            <a:r>
              <a:rPr lang="en-US" altLang="zh-CN" i="1" dirty="0">
                <a:latin typeface="Times New Roman"/>
                <a:ea typeface="Times New Roman"/>
                <a:cs typeface="Times New Roman"/>
                <a:sym typeface="Times New Roman"/>
              </a:rPr>
              <a:t>Z</a:t>
            </a:r>
            <a:r>
              <a:rPr lang="zh-CN" altLang="en-US" dirty="0"/>
              <a:t>轴方向的分量均为零。在垂直于</a:t>
            </a:r>
            <a:r>
              <a:rPr lang="en-US" altLang="zh-CN" i="1" dirty="0">
                <a:latin typeface="Times New Roman"/>
                <a:ea typeface="Times New Roman"/>
                <a:cs typeface="Times New Roman"/>
                <a:sym typeface="Times New Roman"/>
              </a:rPr>
              <a:t>Y</a:t>
            </a:r>
            <a:r>
              <a:rPr lang="zh-CN" altLang="en-US" dirty="0"/>
              <a:t>轴和</a:t>
            </a:r>
            <a:r>
              <a:rPr lang="en-US" altLang="zh-CN" i="1" dirty="0">
                <a:latin typeface="Times New Roman"/>
                <a:ea typeface="Times New Roman"/>
                <a:cs typeface="Times New Roman"/>
                <a:sym typeface="Times New Roman"/>
              </a:rPr>
              <a:t>Z</a:t>
            </a:r>
            <a:r>
              <a:rPr lang="zh-CN" altLang="en-US" dirty="0"/>
              <a:t>轴的晶体表面上不出现电荷。</a:t>
            </a:r>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2" name="成组"/>
          <p:cNvGrpSpPr/>
          <p:nvPr/>
        </p:nvGrpSpPr>
        <p:grpSpPr>
          <a:xfrm>
            <a:off x="291901" y="1707763"/>
            <a:ext cx="5901297" cy="4918121"/>
            <a:chOff x="-38100" y="0"/>
            <a:chExt cx="4875970" cy="3495652"/>
          </a:xfrm>
        </p:grpSpPr>
        <p:pic>
          <p:nvPicPr>
            <p:cNvPr id="464" name="图像" descr="图像"/>
            <p:cNvPicPr>
              <a:picLocks/>
            </p:cNvPicPr>
            <p:nvPr/>
          </p:nvPicPr>
          <p:blipFill>
            <a:blip r:embed="rId2">
              <a:extLst/>
            </a:blip>
            <a:stretch>
              <a:fillRect/>
            </a:stretch>
          </p:blipFill>
          <p:spPr>
            <a:xfrm>
              <a:off x="560945" y="0"/>
              <a:ext cx="2984501" cy="3259690"/>
            </a:xfrm>
            <a:prstGeom prst="rect">
              <a:avLst/>
            </a:prstGeom>
            <a:ln w="12700" cap="flat">
              <a:noFill/>
              <a:miter lim="400000"/>
            </a:ln>
            <a:effectLst/>
          </p:spPr>
        </p:pic>
        <p:sp>
          <p:nvSpPr>
            <p:cNvPr id="465" name="Fy"/>
            <p:cNvSpPr txBox="1"/>
            <p:nvPr/>
          </p:nvSpPr>
          <p:spPr>
            <a:xfrm>
              <a:off x="3672951" y="2088960"/>
              <a:ext cx="746896" cy="4610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Fy</a:t>
              </a:r>
            </a:p>
          </p:txBody>
        </p:sp>
        <p:sp>
          <p:nvSpPr>
            <p:cNvPr id="466" name="+++++++++"/>
            <p:cNvSpPr txBox="1"/>
            <p:nvPr/>
          </p:nvSpPr>
          <p:spPr>
            <a:xfrm>
              <a:off x="1799393" y="3023728"/>
              <a:ext cx="880048"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dirty="0" smtClean="0"/>
                <a:t>+</a:t>
              </a:r>
              <a:r>
                <a:rPr lang="en-US" dirty="0" smtClean="0"/>
                <a:t> </a:t>
              </a:r>
              <a:r>
                <a:rPr dirty="0" smtClean="0"/>
                <a:t>+</a:t>
              </a:r>
              <a:r>
                <a:rPr lang="en-US" dirty="0" smtClean="0"/>
                <a:t> </a:t>
              </a:r>
              <a:r>
                <a:rPr dirty="0" smtClean="0"/>
                <a:t>+</a:t>
              </a:r>
              <a:endParaRPr dirty="0"/>
            </a:p>
          </p:txBody>
        </p:sp>
        <p:sp>
          <p:nvSpPr>
            <p:cNvPr id="467" name="——————"/>
            <p:cNvSpPr txBox="1"/>
            <p:nvPr/>
          </p:nvSpPr>
          <p:spPr>
            <a:xfrm>
              <a:off x="1568561" y="283886"/>
              <a:ext cx="1341713"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dirty="0" smtClean="0"/>
                <a:t>—</a:t>
              </a:r>
              <a:r>
                <a:rPr lang="en-US" dirty="0" smtClean="0"/>
                <a:t> </a:t>
              </a:r>
              <a:r>
                <a:rPr dirty="0" smtClean="0"/>
                <a:t>—</a:t>
              </a:r>
              <a:r>
                <a:rPr lang="en-US" dirty="0" smtClean="0"/>
                <a:t> </a:t>
              </a:r>
              <a:r>
                <a:rPr dirty="0" smtClean="0"/>
                <a:t>—</a:t>
              </a:r>
              <a:endParaRPr dirty="0"/>
            </a:p>
          </p:txBody>
        </p:sp>
        <p:pic>
          <p:nvPicPr>
            <p:cNvPr id="468" name="线条" descr="线条"/>
            <p:cNvPicPr>
              <a:picLocks/>
            </p:cNvPicPr>
            <p:nvPr/>
          </p:nvPicPr>
          <p:blipFill>
            <a:blip r:embed="rId3">
              <a:extLst/>
            </a:blip>
            <a:stretch>
              <a:fillRect/>
            </a:stretch>
          </p:blipFill>
          <p:spPr>
            <a:xfrm rot="10800000">
              <a:off x="3462895" y="1825552"/>
              <a:ext cx="1374975" cy="352235"/>
            </a:xfrm>
            <a:prstGeom prst="rect">
              <a:avLst/>
            </a:prstGeom>
            <a:effectLst/>
          </p:spPr>
        </p:pic>
        <p:pic>
          <p:nvPicPr>
            <p:cNvPr id="470" name="线条" descr="线条"/>
            <p:cNvPicPr>
              <a:picLocks/>
            </p:cNvPicPr>
            <p:nvPr/>
          </p:nvPicPr>
          <p:blipFill>
            <a:blip r:embed="rId4">
              <a:extLst/>
            </a:blip>
            <a:stretch>
              <a:fillRect/>
            </a:stretch>
          </p:blipFill>
          <p:spPr>
            <a:xfrm>
              <a:off x="-38100" y="1825051"/>
              <a:ext cx="1164196" cy="352235"/>
            </a:xfrm>
            <a:prstGeom prst="rect">
              <a:avLst/>
            </a:prstGeom>
            <a:effectLst/>
          </p:spPr>
        </p:pic>
      </p:grpSp>
      <p:sp>
        <p:nvSpPr>
          <p:cNvPr id="473" name="当石英晶体受到沿Y轴方向的压缩力作用时，电偶极矩在X轴方向的分量p1增大和p2、p3减小，即…"/>
          <p:cNvSpPr txBox="1"/>
          <p:nvPr/>
        </p:nvSpPr>
        <p:spPr>
          <a:xfrm>
            <a:off x="5687273" y="1353140"/>
            <a:ext cx="6117271" cy="754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spcBef>
                <a:spcPts val="4200"/>
              </a:spcBef>
              <a:defRPr sz="2800" b="0"/>
            </a:pPr>
            <a:r>
              <a:rPr dirty="0" err="1"/>
              <a:t>当石英晶体受到沿</a:t>
            </a:r>
            <a:r>
              <a:rPr i="1" dirty="0" err="1">
                <a:latin typeface="Times New Roman"/>
                <a:ea typeface="Times New Roman"/>
                <a:cs typeface="Times New Roman"/>
                <a:sym typeface="Times New Roman"/>
              </a:rPr>
              <a:t>Y</a:t>
            </a:r>
            <a:r>
              <a:rPr dirty="0" err="1"/>
              <a:t>轴方向的压缩力作用时，电偶极矩在</a:t>
            </a:r>
            <a:r>
              <a:rPr i="1" dirty="0" err="1">
                <a:latin typeface="Times New Roman"/>
                <a:ea typeface="Times New Roman"/>
                <a:cs typeface="Times New Roman"/>
                <a:sym typeface="Times New Roman"/>
              </a:rPr>
              <a:t>X</a:t>
            </a:r>
            <a:r>
              <a:rPr dirty="0" err="1"/>
              <a:t>轴方向的分量</a:t>
            </a:r>
            <a:r>
              <a:rPr dirty="0" err="1">
                <a:latin typeface="Times New Roman"/>
                <a:ea typeface="Times New Roman"/>
                <a:cs typeface="Times New Roman"/>
                <a:sym typeface="Times New Roman"/>
              </a:rPr>
              <a:t>p</a:t>
            </a:r>
            <a:r>
              <a:rPr baseline="-5999" dirty="0" err="1">
                <a:latin typeface="Times New Roman"/>
                <a:ea typeface="Times New Roman"/>
                <a:cs typeface="Times New Roman"/>
                <a:sym typeface="Times New Roman"/>
              </a:rPr>
              <a:t>1</a:t>
            </a:r>
            <a:r>
              <a:rPr dirty="0" err="1"/>
              <a:t>增大和</a:t>
            </a:r>
            <a:r>
              <a:rPr dirty="0" err="1">
                <a:latin typeface="Times New Roman"/>
                <a:ea typeface="Times New Roman"/>
                <a:cs typeface="Times New Roman"/>
                <a:sym typeface="Times New Roman"/>
              </a:rPr>
              <a:t>p</a:t>
            </a:r>
            <a:r>
              <a:rPr baseline="-5999" dirty="0" err="1">
                <a:latin typeface="Times New Roman"/>
                <a:ea typeface="Times New Roman"/>
                <a:cs typeface="Times New Roman"/>
                <a:sym typeface="Times New Roman"/>
              </a:rPr>
              <a:t>2</a:t>
            </a:r>
            <a:r>
              <a:rPr dirty="0" err="1"/>
              <a:t>、p</a:t>
            </a:r>
            <a:r>
              <a:rPr baseline="-5999" dirty="0" err="1">
                <a:latin typeface="Times New Roman"/>
                <a:ea typeface="Times New Roman"/>
                <a:cs typeface="Times New Roman"/>
                <a:sym typeface="Times New Roman"/>
              </a:rPr>
              <a:t>3</a:t>
            </a:r>
            <a:r>
              <a:rPr dirty="0" err="1"/>
              <a:t>减小，即</a:t>
            </a:r>
            <a:endParaRPr dirty="0"/>
          </a:p>
          <a:p>
            <a:pPr algn="l">
              <a:lnSpc>
                <a:spcPct val="150000"/>
              </a:lnSpc>
              <a:spcBef>
                <a:spcPts val="4200"/>
              </a:spcBef>
              <a:defRPr sz="2800" b="0"/>
            </a:pPr>
            <a:r>
              <a:rPr dirty="0" err="1"/>
              <a:t>在</a:t>
            </a:r>
            <a:r>
              <a:rPr i="1" dirty="0" err="1">
                <a:latin typeface="Times New Roman"/>
                <a:ea typeface="Times New Roman"/>
                <a:cs typeface="Times New Roman"/>
                <a:sym typeface="Times New Roman"/>
              </a:rPr>
              <a:t>X</a:t>
            </a:r>
            <a:r>
              <a:rPr dirty="0" err="1"/>
              <a:t>轴的正方向的晶体表面上出现负电荷</a:t>
            </a:r>
            <a:r>
              <a:rPr dirty="0"/>
              <a:t>。（</a:t>
            </a:r>
            <a:r>
              <a:rPr dirty="0" err="1"/>
              <a:t>这种情况等同于沿</a:t>
            </a:r>
            <a:r>
              <a:rPr i="1" dirty="0" err="1">
                <a:latin typeface="Times New Roman"/>
                <a:ea typeface="Times New Roman"/>
                <a:cs typeface="Times New Roman"/>
                <a:sym typeface="Times New Roman"/>
              </a:rPr>
              <a:t>X</a:t>
            </a:r>
            <a:r>
              <a:rPr dirty="0" err="1"/>
              <a:t>轴方向的拉力作用</a:t>
            </a:r>
            <a:r>
              <a:rPr dirty="0"/>
              <a:t>），</a:t>
            </a:r>
            <a:r>
              <a:rPr dirty="0" err="1"/>
              <a:t>同样在垂直于</a:t>
            </a:r>
            <a:r>
              <a:rPr i="1" dirty="0" err="1">
                <a:latin typeface="Times New Roman"/>
                <a:ea typeface="Times New Roman"/>
                <a:cs typeface="Times New Roman"/>
                <a:sym typeface="Times New Roman"/>
              </a:rPr>
              <a:t>Y</a:t>
            </a:r>
            <a:r>
              <a:rPr dirty="0" err="1"/>
              <a:t>轴和</a:t>
            </a:r>
            <a:r>
              <a:rPr i="1" dirty="0" err="1">
                <a:latin typeface="Times New Roman"/>
                <a:ea typeface="Times New Roman"/>
                <a:cs typeface="Times New Roman"/>
                <a:sym typeface="Times New Roman"/>
              </a:rPr>
              <a:t>Z</a:t>
            </a:r>
            <a:r>
              <a:rPr dirty="0" err="1"/>
              <a:t>轴的晶面上不出现电荷</a:t>
            </a:r>
            <a:r>
              <a:rPr dirty="0"/>
              <a:t>。</a:t>
            </a:r>
          </a:p>
          <a:p>
            <a:pPr algn="l">
              <a:lnSpc>
                <a:spcPct val="150000"/>
              </a:lnSpc>
              <a:spcBef>
                <a:spcPts val="4200"/>
              </a:spcBef>
              <a:defRPr sz="2800" b="0"/>
            </a:pPr>
            <a:r>
              <a:rPr dirty="0" err="1">
                <a:latin typeface="Times New Roman"/>
                <a:ea typeface="Times New Roman"/>
                <a:cs typeface="Times New Roman"/>
                <a:sym typeface="Times New Roman"/>
              </a:rPr>
              <a:t>这种沿</a:t>
            </a:r>
            <a:r>
              <a:rPr i="1" dirty="0" err="1">
                <a:latin typeface="Times New Roman"/>
                <a:ea typeface="Times New Roman"/>
                <a:cs typeface="Times New Roman"/>
                <a:sym typeface="Times New Roman"/>
              </a:rPr>
              <a:t>Y</a:t>
            </a:r>
            <a:r>
              <a:rPr dirty="0" err="1"/>
              <a:t>轴作用力，而在垂直于</a:t>
            </a:r>
            <a:r>
              <a:rPr i="1" dirty="0" err="1">
                <a:latin typeface="Times New Roman"/>
                <a:ea typeface="Times New Roman"/>
                <a:cs typeface="Times New Roman"/>
                <a:sym typeface="Times New Roman"/>
              </a:rPr>
              <a:t>X</a:t>
            </a:r>
            <a:r>
              <a:rPr dirty="0" err="1"/>
              <a:t>轴晶面上产生电荷的现象，称为“</a:t>
            </a:r>
            <a:r>
              <a:rPr dirty="0" err="1">
                <a:solidFill>
                  <a:srgbClr val="B51A00"/>
                </a:solidFill>
              </a:rPr>
              <a:t>横向压电效应</a:t>
            </a:r>
            <a:r>
              <a:rPr dirty="0"/>
              <a:t>”</a:t>
            </a:r>
          </a:p>
        </p:txBody>
      </p:sp>
      <p:pic>
        <p:nvPicPr>
          <p:cNvPr id="474" name="图像" descr="图像"/>
          <p:cNvPicPr>
            <a:picLocks noChangeAspect="1"/>
          </p:cNvPicPr>
          <p:nvPr/>
        </p:nvPicPr>
        <p:blipFill>
          <a:blip r:embed="rId5">
            <a:extLst/>
          </a:blip>
          <a:stretch>
            <a:fillRect/>
          </a:stretch>
        </p:blipFill>
        <p:spPr>
          <a:xfrm>
            <a:off x="8932402" y="2771131"/>
            <a:ext cx="2872142" cy="570747"/>
          </a:xfrm>
          <a:prstGeom prst="rect">
            <a:avLst/>
          </a:prstGeom>
          <a:ln w="12700">
            <a:miter lim="400000"/>
          </a:ln>
        </p:spPr>
      </p:pic>
      <p:sp>
        <p:nvSpPr>
          <p:cNvPr id="475" name="石英晶体"/>
          <p:cNvSpPr>
            <a:spLocks noGrp="1"/>
          </p:cNvSpPr>
          <p:nvPr>
            <p:ph type="title"/>
          </p:nvPr>
        </p:nvSpPr>
        <p:spPr>
          <a:prstGeom prst="rect">
            <a:avLst/>
          </a:prstGeom>
        </p:spPr>
        <p:txBody>
          <a:bodyPr/>
          <a:lstStyle/>
          <a:p>
            <a:r>
              <a:t>石英晶体</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当晶体受到沿Z轴方向的力（无论是压缩力或拉伸力）作用时，因为石英晶体在X轴方向和Y方向的变形相同，正、负电荷中心始终保持重合，电偶极矩在X、Y方向的分量等于零。…"/>
          <p:cNvSpPr txBox="1"/>
          <p:nvPr/>
        </p:nvSpPr>
        <p:spPr>
          <a:xfrm>
            <a:off x="629848" y="1128433"/>
            <a:ext cx="10985451" cy="755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spcBef>
                <a:spcPts val="4200"/>
              </a:spcBef>
              <a:defRPr sz="2800" b="0"/>
            </a:pPr>
            <a:r>
              <a:rPr sz="3200" dirty="0" err="1">
                <a:latin typeface="华文楷体" panose="02010600040101010101" pitchFamily="2" charset="-122"/>
                <a:ea typeface="华文楷体" panose="02010600040101010101" pitchFamily="2" charset="-122"/>
              </a:rPr>
              <a:t>当晶体受到沿</a:t>
            </a:r>
            <a:r>
              <a:rPr sz="3200" i="1" dirty="0" err="1" smtClean="0">
                <a:latin typeface="华文楷体" panose="02010600040101010101" pitchFamily="2" charset="-122"/>
                <a:ea typeface="华文楷体" panose="02010600040101010101" pitchFamily="2" charset="-122"/>
              </a:rPr>
              <a:t>Z</a:t>
            </a:r>
            <a:r>
              <a:rPr lang="en-US" sz="3200" i="1" dirty="0" smtClean="0">
                <a:latin typeface="华文楷体" panose="02010600040101010101" pitchFamily="2" charset="-122"/>
                <a:ea typeface="华文楷体" panose="02010600040101010101" pitchFamily="2" charset="-122"/>
              </a:rPr>
              <a:t> </a:t>
            </a:r>
            <a:r>
              <a:rPr sz="3200" dirty="0" smtClean="0">
                <a:latin typeface="华文楷体" panose="02010600040101010101" pitchFamily="2" charset="-122"/>
                <a:ea typeface="华文楷体" panose="02010600040101010101" pitchFamily="2" charset="-122"/>
              </a:rPr>
              <a:t>轴方向的力</a:t>
            </a:r>
            <a:r>
              <a:rPr sz="3200" dirty="0">
                <a:latin typeface="华文楷体" panose="02010600040101010101" pitchFamily="2" charset="-122"/>
                <a:ea typeface="华文楷体" panose="02010600040101010101" pitchFamily="2" charset="-122"/>
              </a:rPr>
              <a:t>（无论是压缩力或拉伸力）作用时，因为石英晶体在</a:t>
            </a:r>
            <a:r>
              <a:rPr sz="3200" i="1" dirty="0">
                <a:latin typeface="华文楷体" panose="02010600040101010101" pitchFamily="2" charset="-122"/>
                <a:ea typeface="华文楷体" panose="02010600040101010101" pitchFamily="2" charset="-122"/>
              </a:rPr>
              <a:t>X</a:t>
            </a:r>
            <a:r>
              <a:rPr sz="3200" dirty="0">
                <a:latin typeface="华文楷体" panose="02010600040101010101" pitchFamily="2" charset="-122"/>
                <a:ea typeface="华文楷体" panose="02010600040101010101" pitchFamily="2" charset="-122"/>
              </a:rPr>
              <a:t>轴方向和</a:t>
            </a:r>
            <a:r>
              <a:rPr sz="3200" i="1" dirty="0">
                <a:latin typeface="华文楷体" panose="02010600040101010101" pitchFamily="2" charset="-122"/>
                <a:ea typeface="华文楷体" panose="02010600040101010101" pitchFamily="2" charset="-122"/>
              </a:rPr>
              <a:t>Y</a:t>
            </a:r>
            <a:r>
              <a:rPr sz="3200" dirty="0">
                <a:latin typeface="华文楷体" panose="02010600040101010101" pitchFamily="2" charset="-122"/>
                <a:ea typeface="华文楷体" panose="02010600040101010101" pitchFamily="2" charset="-122"/>
              </a:rPr>
              <a:t>方向的变形相同，正、负电荷中心始终保持重合，电偶极矩在</a:t>
            </a:r>
            <a:r>
              <a:rPr sz="3200" i="1" dirty="0">
                <a:latin typeface="华文楷体" panose="02010600040101010101" pitchFamily="2" charset="-122"/>
                <a:ea typeface="华文楷体" panose="02010600040101010101" pitchFamily="2" charset="-122"/>
              </a:rPr>
              <a:t>X</a:t>
            </a:r>
            <a:r>
              <a:rPr sz="3200" dirty="0">
                <a:latin typeface="华文楷体" panose="02010600040101010101" pitchFamily="2" charset="-122"/>
                <a:ea typeface="华文楷体" panose="02010600040101010101" pitchFamily="2" charset="-122"/>
              </a:rPr>
              <a:t>、</a:t>
            </a:r>
            <a:r>
              <a:rPr sz="3200" i="1" dirty="0">
                <a:latin typeface="华文楷体" panose="02010600040101010101" pitchFamily="2" charset="-122"/>
                <a:ea typeface="华文楷体" panose="02010600040101010101" pitchFamily="2" charset="-122"/>
              </a:rPr>
              <a:t>Y</a:t>
            </a:r>
            <a:r>
              <a:rPr sz="3200" dirty="0">
                <a:latin typeface="华文楷体" panose="02010600040101010101" pitchFamily="2" charset="-122"/>
                <a:ea typeface="华文楷体" panose="02010600040101010101" pitchFamily="2" charset="-122"/>
              </a:rPr>
              <a:t>方向的分量等于零。</a:t>
            </a:r>
          </a:p>
          <a:p>
            <a:pPr algn="l">
              <a:lnSpc>
                <a:spcPct val="150000"/>
              </a:lnSpc>
              <a:spcBef>
                <a:spcPts val="4200"/>
              </a:spcBef>
              <a:defRPr sz="2800" b="0"/>
            </a:pPr>
            <a:r>
              <a:rPr sz="3200" dirty="0">
                <a:latin typeface="华文楷体" panose="02010600040101010101" pitchFamily="2" charset="-122"/>
                <a:ea typeface="华文楷体" panose="02010600040101010101" pitchFamily="2" charset="-122"/>
              </a:rPr>
              <a:t> </a:t>
            </a:r>
            <a:r>
              <a:rPr sz="3200" dirty="0" err="1">
                <a:solidFill>
                  <a:srgbClr val="AD3E00"/>
                </a:solidFill>
                <a:latin typeface="华文楷体" panose="02010600040101010101" pitchFamily="2" charset="-122"/>
                <a:ea typeface="华文楷体" panose="02010600040101010101" pitchFamily="2" charset="-122"/>
              </a:rPr>
              <a:t>所以沿光轴方向施加作用力，石英晶体不会产生压电效应</a:t>
            </a:r>
            <a:r>
              <a:rPr sz="3200" dirty="0">
                <a:solidFill>
                  <a:srgbClr val="AD3E00"/>
                </a:solidFill>
                <a:latin typeface="华文楷体" panose="02010600040101010101" pitchFamily="2" charset="-122"/>
                <a:ea typeface="华文楷体" panose="02010600040101010101" pitchFamily="2" charset="-122"/>
              </a:rPr>
              <a:t>。</a:t>
            </a:r>
          </a:p>
          <a:p>
            <a:pPr algn="l">
              <a:lnSpc>
                <a:spcPct val="150000"/>
              </a:lnSpc>
              <a:spcBef>
                <a:spcPts val="4200"/>
              </a:spcBef>
              <a:defRPr sz="2800" b="0"/>
            </a:pPr>
            <a:r>
              <a:rPr sz="3200" dirty="0" err="1">
                <a:latin typeface="华文楷体" panose="02010600040101010101" pitchFamily="2" charset="-122"/>
                <a:ea typeface="华文楷体" panose="02010600040101010101" pitchFamily="2" charset="-122"/>
              </a:rPr>
              <a:t>当作用力</a:t>
            </a:r>
            <a:r>
              <a:rPr sz="3200" i="1" dirty="0" err="1">
                <a:latin typeface="华文楷体" panose="02010600040101010101" pitchFamily="2" charset="-122"/>
                <a:ea typeface="华文楷体" panose="02010600040101010101" pitchFamily="2" charset="-122"/>
              </a:rPr>
              <a:t>Fx</a:t>
            </a:r>
            <a:r>
              <a:rPr sz="3200" dirty="0" err="1">
                <a:latin typeface="华文楷体" panose="02010600040101010101" pitchFamily="2" charset="-122"/>
                <a:ea typeface="华文楷体" panose="02010600040101010101" pitchFamily="2" charset="-122"/>
              </a:rPr>
              <a:t>或</a:t>
            </a:r>
            <a:r>
              <a:rPr sz="3200" i="1" dirty="0" err="1">
                <a:latin typeface="华文楷体" panose="02010600040101010101" pitchFamily="2" charset="-122"/>
                <a:ea typeface="华文楷体" panose="02010600040101010101" pitchFamily="2" charset="-122"/>
              </a:rPr>
              <a:t>Fy</a:t>
            </a:r>
            <a:r>
              <a:rPr sz="3200" dirty="0" err="1">
                <a:latin typeface="华文楷体" panose="02010600040101010101" pitchFamily="2" charset="-122"/>
                <a:ea typeface="华文楷体" panose="02010600040101010101" pitchFamily="2" charset="-122"/>
              </a:rPr>
              <a:t>的方向相反时，电荷的极性随之改变。如果石英晶体的各个方向同时受到均等的作用力（如液体压力</a:t>
            </a:r>
            <a:r>
              <a:rPr sz="3200" dirty="0">
                <a:latin typeface="华文楷体" panose="02010600040101010101" pitchFamily="2" charset="-122"/>
                <a:ea typeface="华文楷体" panose="02010600040101010101" pitchFamily="2" charset="-122"/>
              </a:rPr>
              <a:t>），</a:t>
            </a:r>
            <a:r>
              <a:rPr sz="3200" dirty="0" err="1">
                <a:latin typeface="华文楷体" panose="02010600040101010101" pitchFamily="2" charset="-122"/>
                <a:ea typeface="华文楷体" panose="02010600040101010101" pitchFamily="2" charset="-122"/>
              </a:rPr>
              <a:t>石英晶体将保持电中性</a:t>
            </a:r>
            <a:r>
              <a:rPr sz="3200" dirty="0">
                <a:latin typeface="华文楷体" panose="02010600040101010101" pitchFamily="2" charset="-122"/>
                <a:ea typeface="华文楷体" panose="02010600040101010101" pitchFamily="2" charset="-122"/>
              </a:rPr>
              <a:t>。</a:t>
            </a:r>
          </a:p>
          <a:p>
            <a:pPr algn="l">
              <a:lnSpc>
                <a:spcPct val="150000"/>
              </a:lnSpc>
              <a:spcBef>
                <a:spcPts val="4200"/>
              </a:spcBef>
              <a:defRPr sz="2800" b="0"/>
            </a:pPr>
            <a:r>
              <a:rPr sz="3200" dirty="0">
                <a:solidFill>
                  <a:srgbClr val="B51A00"/>
                </a:solidFill>
                <a:latin typeface="华文楷体" panose="02010600040101010101" pitchFamily="2" charset="-122"/>
                <a:ea typeface="华文楷体" panose="02010600040101010101" pitchFamily="2" charset="-122"/>
              </a:rPr>
              <a:t> </a:t>
            </a:r>
            <a:r>
              <a:rPr sz="3200" dirty="0" err="1">
                <a:solidFill>
                  <a:srgbClr val="B51A00"/>
                </a:solidFill>
                <a:latin typeface="华文楷体" panose="02010600040101010101" pitchFamily="2" charset="-122"/>
                <a:ea typeface="华文楷体" panose="02010600040101010101" pitchFamily="2" charset="-122"/>
              </a:rPr>
              <a:t>所以石英晶体没有体积变形的压电效应</a:t>
            </a:r>
            <a:r>
              <a:rPr sz="3200" dirty="0">
                <a:latin typeface="华文楷体" panose="02010600040101010101" pitchFamily="2" charset="-122"/>
                <a:ea typeface="华文楷体" panose="02010600040101010101" pitchFamily="2" charset="-122"/>
              </a:rPr>
              <a:t>。</a:t>
            </a:r>
          </a:p>
        </p:txBody>
      </p:sp>
      <p:sp>
        <p:nvSpPr>
          <p:cNvPr id="478" name="石英晶体"/>
          <p:cNvSpPr>
            <a:spLocks noGrp="1"/>
          </p:cNvSpPr>
          <p:nvPr>
            <p:ph type="title"/>
          </p:nvPr>
        </p:nvSpPr>
        <p:spPr>
          <a:prstGeom prst="rect">
            <a:avLst/>
          </a:prstGeom>
        </p:spPr>
        <p:txBody>
          <a:bodyPr/>
          <a:lstStyle/>
          <a:p>
            <a:r>
              <a:t>石英晶体</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石英晶体(SiO2)的性能特点："/>
          <p:cNvSpPr txBox="1"/>
          <p:nvPr/>
        </p:nvSpPr>
        <p:spPr>
          <a:xfrm>
            <a:off x="693582" y="1499569"/>
            <a:ext cx="5315558"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200000"/>
              </a:lnSpc>
              <a:defRPr sz="3200" b="0">
                <a:solidFill>
                  <a:srgbClr val="FF4C00"/>
                </a:solidFill>
                <a:latin typeface="Helvetica"/>
                <a:ea typeface="Helvetica"/>
                <a:cs typeface="Helvetica"/>
                <a:sym typeface="Helvetica"/>
              </a:defRPr>
            </a:pPr>
            <a:r>
              <a:t>石英晶体(SiO</a:t>
            </a:r>
            <a:r>
              <a:rPr baseline="-5999"/>
              <a:t>2</a:t>
            </a:r>
            <a:r>
              <a:t>)的性能特点：</a:t>
            </a:r>
          </a:p>
        </p:txBody>
      </p:sp>
      <p:sp>
        <p:nvSpPr>
          <p:cNvPr id="481" name="（1）压电常数小，其时间和温度稳定性好…"/>
          <p:cNvSpPr txBox="1"/>
          <p:nvPr/>
        </p:nvSpPr>
        <p:spPr>
          <a:xfrm>
            <a:off x="830639" y="2587046"/>
            <a:ext cx="10357002"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200000"/>
              </a:lnSpc>
              <a:defRPr sz="2800" b="0">
                <a:latin typeface="Helvetica"/>
                <a:ea typeface="Helvetica"/>
                <a:cs typeface="Helvetica"/>
                <a:sym typeface="Helvetica"/>
              </a:defRPr>
            </a:pPr>
            <a:r>
              <a:rPr dirty="0"/>
              <a:t>（</a:t>
            </a:r>
            <a:r>
              <a:rPr dirty="0" err="1"/>
              <a:t>1）压电常数小</a:t>
            </a:r>
            <a:r>
              <a:rPr dirty="0" smtClean="0"/>
              <a:t>，</a:t>
            </a:r>
            <a:r>
              <a:rPr lang="zh-CN" altLang="en-US" dirty="0"/>
              <a:t>但</a:t>
            </a:r>
            <a:r>
              <a:rPr dirty="0" err="1" smtClean="0"/>
              <a:t>其时间和温度稳定性好</a:t>
            </a:r>
            <a:endParaRPr dirty="0"/>
          </a:p>
          <a:p>
            <a:pPr algn="l" defTabSz="457200">
              <a:lnSpc>
                <a:spcPct val="200000"/>
              </a:lnSpc>
              <a:defRPr sz="2800" b="0">
                <a:latin typeface="Helvetica"/>
                <a:ea typeface="Helvetica"/>
                <a:cs typeface="Helvetica"/>
                <a:sym typeface="Helvetica"/>
              </a:defRPr>
            </a:pPr>
            <a:r>
              <a:rPr dirty="0"/>
              <a:t>（</a:t>
            </a:r>
            <a:r>
              <a:rPr dirty="0" err="1"/>
              <a:t>2）机械强度和品质因数高，刚度大，固有频率高，动态特性好</a:t>
            </a:r>
            <a:endParaRPr dirty="0"/>
          </a:p>
          <a:p>
            <a:pPr algn="l" defTabSz="457200">
              <a:lnSpc>
                <a:spcPct val="200000"/>
              </a:lnSpc>
              <a:defRPr sz="2800" b="0">
                <a:latin typeface="Helvetica"/>
                <a:ea typeface="Helvetica"/>
                <a:cs typeface="Helvetica"/>
                <a:sym typeface="Helvetica"/>
              </a:defRPr>
            </a:pPr>
            <a:r>
              <a:rPr dirty="0"/>
              <a:t>（</a:t>
            </a:r>
            <a:r>
              <a:rPr dirty="0" err="1"/>
              <a:t>3）居里点573</a:t>
            </a:r>
            <a:r>
              <a:rPr dirty="0"/>
              <a:t>℃，</a:t>
            </a:r>
            <a:r>
              <a:rPr dirty="0" err="1"/>
              <a:t>无热释电性，且绝缘性、重复性均好</a:t>
            </a:r>
            <a:r>
              <a:rPr dirty="0"/>
              <a:t>。</a:t>
            </a:r>
          </a:p>
        </p:txBody>
      </p:sp>
      <p:sp>
        <p:nvSpPr>
          <p:cNvPr id="482" name="常用于精度和温度性要求较高的场合和制作标准传感器"/>
          <p:cNvSpPr txBox="1"/>
          <p:nvPr/>
        </p:nvSpPr>
        <p:spPr>
          <a:xfrm>
            <a:off x="1088619" y="5398071"/>
            <a:ext cx="872033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solidFill>
                  <a:srgbClr val="D82DA9"/>
                </a:solidFill>
                <a:latin typeface="Helvetica"/>
                <a:ea typeface="Helvetica"/>
                <a:cs typeface="Helvetica"/>
                <a:sym typeface="Helvetica"/>
              </a:defRPr>
            </a:lvl1pPr>
          </a:lstStyle>
          <a:p>
            <a:pPr>
              <a:lnSpc>
                <a:spcPct val="200000"/>
              </a:lnSpc>
            </a:pPr>
            <a:r>
              <a:rPr dirty="0" err="1"/>
              <a:t>常用于精度和温度性要求较高的场合和制作标准传感器</a:t>
            </a:r>
            <a:endParaRPr dirty="0"/>
          </a:p>
        </p:txBody>
      </p:sp>
      <p:sp>
        <p:nvSpPr>
          <p:cNvPr id="483" name="石英晶体"/>
          <p:cNvSpPr>
            <a:spLocks noGrp="1"/>
          </p:cNvSpPr>
          <p:nvPr>
            <p:ph type="title"/>
          </p:nvPr>
        </p:nvSpPr>
        <p:spPr>
          <a:prstGeom prst="rect">
            <a:avLst/>
          </a:prstGeom>
        </p:spPr>
        <p:txBody>
          <a:bodyPr/>
          <a:lstStyle/>
          <a:p>
            <a:r>
              <a:t>石英晶体</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小结"/>
          <p:cNvSpPr>
            <a:spLocks noGrp="1"/>
          </p:cNvSpPr>
          <p:nvPr>
            <p:ph type="title"/>
          </p:nvPr>
        </p:nvSpPr>
        <p:spPr>
          <a:prstGeom prst="rect">
            <a:avLst/>
          </a:prstGeom>
        </p:spPr>
        <p:txBody>
          <a:bodyPr/>
          <a:lstStyle/>
          <a:p>
            <a:r>
              <a:rPr lang="zh-CN" altLang="en-US" dirty="0"/>
              <a:t>锂盐类</a:t>
            </a:r>
            <a:endParaRPr dirty="0"/>
          </a:p>
        </p:txBody>
      </p:sp>
      <p:sp>
        <p:nvSpPr>
          <p:cNvPr id="486" name="压电单晶中除天然和人工石英晶体外，锂盐类压电和铁电单晶如铌酸锂(LiNbO3)、钽酸锂(LiTaO3)、锗酸锂LiGeO3)等材料， 也已在传感器技术中日益得到广泛应用，其中以铌酸锂为典型代表，在光电、微声和激光等器件方面都有重要应用。"/>
          <p:cNvSpPr txBox="1"/>
          <p:nvPr/>
        </p:nvSpPr>
        <p:spPr>
          <a:xfrm>
            <a:off x="685661" y="1466381"/>
            <a:ext cx="11295855"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lnSpc>
                <a:spcPct val="200000"/>
              </a:lnSpc>
              <a:defRPr sz="2800" b="0">
                <a:latin typeface="Helvetica"/>
                <a:ea typeface="Helvetica"/>
                <a:cs typeface="Helvetica"/>
                <a:sym typeface="Helvetica"/>
              </a:defRPr>
            </a:pPr>
            <a:r>
              <a:rPr dirty="0" err="1"/>
              <a:t>压电单晶中除天然和人工石英晶体外，</a:t>
            </a:r>
            <a:r>
              <a:rPr dirty="0" err="1" smtClean="0"/>
              <a:t>锂盐类如铌酸锂</a:t>
            </a:r>
            <a:r>
              <a:rPr dirty="0"/>
              <a:t>(</a:t>
            </a:r>
            <a:r>
              <a:rPr dirty="0" err="1"/>
              <a:t>LiNbO</a:t>
            </a:r>
            <a:r>
              <a:rPr baseline="-5999" dirty="0" err="1"/>
              <a:t>3</a:t>
            </a:r>
            <a:r>
              <a:rPr dirty="0"/>
              <a:t>)、</a:t>
            </a:r>
            <a:r>
              <a:rPr dirty="0" err="1"/>
              <a:t>钽酸锂</a:t>
            </a:r>
            <a:r>
              <a:rPr dirty="0"/>
              <a:t>(</a:t>
            </a:r>
            <a:r>
              <a:rPr dirty="0" err="1"/>
              <a:t>LiTaO</a:t>
            </a:r>
            <a:r>
              <a:rPr baseline="-5999" dirty="0" err="1"/>
              <a:t>3</a:t>
            </a:r>
            <a:r>
              <a:rPr dirty="0"/>
              <a:t>)、</a:t>
            </a:r>
            <a:r>
              <a:rPr dirty="0" err="1"/>
              <a:t>锗酸锂LiGeO</a:t>
            </a:r>
            <a:r>
              <a:rPr baseline="-5999" dirty="0" err="1"/>
              <a:t>3</a:t>
            </a:r>
            <a:r>
              <a:rPr dirty="0"/>
              <a:t>)</a:t>
            </a:r>
            <a:r>
              <a:rPr dirty="0" err="1"/>
              <a:t>等材料</a:t>
            </a:r>
            <a:r>
              <a:rPr dirty="0" err="1" smtClean="0"/>
              <a:t>，也已在传感器技术中日益得到广泛应用</a:t>
            </a:r>
            <a:r>
              <a:rPr dirty="0" err="1"/>
              <a:t>，其中以铌酸锂为典型代表，在光电、微声和激光等器件方面都有重要应用</a:t>
            </a:r>
            <a:r>
              <a:rPr dirty="0"/>
              <a:t>。</a:t>
            </a:r>
          </a:p>
        </p:txBody>
      </p:sp>
      <p:sp>
        <p:nvSpPr>
          <p:cNvPr id="487" name="优点：时间稳定性好，抗高温强辐射能力强，光电、声光效应好…"/>
          <p:cNvSpPr txBox="1"/>
          <p:nvPr/>
        </p:nvSpPr>
        <p:spPr>
          <a:xfrm>
            <a:off x="884433" y="5348247"/>
            <a:ext cx="10156627"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lnSpc>
                <a:spcPct val="200000"/>
              </a:lnSpc>
              <a:defRPr sz="2800" b="0">
                <a:solidFill>
                  <a:srgbClr val="FF2600"/>
                </a:solidFill>
                <a:latin typeface="Helvetica"/>
                <a:ea typeface="Helvetica"/>
                <a:cs typeface="Helvetica"/>
                <a:sym typeface="Helvetica"/>
              </a:defRPr>
            </a:pPr>
            <a:r>
              <a:rPr dirty="0" err="1" smtClean="0">
                <a:solidFill>
                  <a:srgbClr val="0329D6"/>
                </a:solidFill>
              </a:rPr>
              <a:t>优点</a:t>
            </a:r>
            <a:r>
              <a:rPr dirty="0" err="1">
                <a:solidFill>
                  <a:srgbClr val="0329D6"/>
                </a:solidFill>
              </a:rPr>
              <a:t>：</a:t>
            </a:r>
            <a:r>
              <a:rPr dirty="0" err="1"/>
              <a:t>时间稳定性好，抗高温强辐射能力强，光电、声光效应好</a:t>
            </a:r>
            <a:endParaRPr dirty="0"/>
          </a:p>
          <a:p>
            <a:pPr algn="just" defTabSz="457200">
              <a:lnSpc>
                <a:spcPct val="200000"/>
              </a:lnSpc>
              <a:defRPr sz="2800" b="0">
                <a:solidFill>
                  <a:srgbClr val="FF2600"/>
                </a:solidFill>
                <a:latin typeface="Helvetica"/>
                <a:ea typeface="Helvetica"/>
                <a:cs typeface="Helvetica"/>
                <a:sym typeface="Helvetica"/>
              </a:defRPr>
            </a:pPr>
            <a:r>
              <a:rPr dirty="0" err="1" smtClean="0">
                <a:solidFill>
                  <a:srgbClr val="0329D6"/>
                </a:solidFill>
              </a:rPr>
              <a:t>缺点</a:t>
            </a:r>
            <a:r>
              <a:rPr dirty="0" err="1">
                <a:solidFill>
                  <a:srgbClr val="0329D6"/>
                </a:solidFill>
              </a:rPr>
              <a:t>：</a:t>
            </a:r>
            <a:r>
              <a:rPr dirty="0" err="1"/>
              <a:t>质地脆，抗机械和热冲击性差</a:t>
            </a:r>
            <a:endParaRPr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压电陶瓷（多晶体）"/>
          <p:cNvSpPr>
            <a:spLocks noGrp="1"/>
          </p:cNvSpPr>
          <p:nvPr>
            <p:ph type="title"/>
          </p:nvPr>
        </p:nvSpPr>
        <p:spPr>
          <a:prstGeom prst="rect">
            <a:avLst/>
          </a:prstGeom>
        </p:spPr>
        <p:txBody>
          <a:bodyPr/>
          <a:lstStyle>
            <a:lvl1pPr defTabSz="490727">
              <a:defRPr sz="3780"/>
            </a:lvl1pPr>
          </a:lstStyle>
          <a:p>
            <a:r>
              <a:t>压电陶瓷（多晶体）</a:t>
            </a:r>
          </a:p>
        </p:txBody>
      </p:sp>
      <p:sp>
        <p:nvSpPr>
          <p:cNvPr id="490" name="压电陶瓷是一种经极化处理后的人工多晶铁电体，原始的压电陶瓷呈现各向同性不具有压电性，因此，必须作极化处理，即在一定温度下对其施加强直流电场，迫使电畴趋向外电场方向作规则排列；极化电场去除后，趋向电畴基本保持不变，形成很强的剩余极化，从而呈现出压电性。"/>
          <p:cNvSpPr txBox="1"/>
          <p:nvPr/>
        </p:nvSpPr>
        <p:spPr>
          <a:xfrm>
            <a:off x="291901" y="1378406"/>
            <a:ext cx="6210499" cy="6996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342900" indent="-342900" algn="l" defTabSz="457200">
              <a:lnSpc>
                <a:spcPct val="200000"/>
              </a:lnSpc>
              <a:defRPr sz="2800" b="0">
                <a:latin typeface="Helvetica"/>
                <a:ea typeface="Helvetica"/>
                <a:cs typeface="Helvetica"/>
                <a:sym typeface="Helvetica"/>
              </a:defRPr>
            </a:pPr>
            <a:r>
              <a:rPr dirty="0"/>
              <a:t>           压电陶瓷是一种经极化处理后的人工多晶铁电体，原始的压电陶瓷呈现各向同性不具有压电性，因此，必须作</a:t>
            </a:r>
            <a:r>
              <a:rPr dirty="0">
                <a:solidFill>
                  <a:srgbClr val="FF4C00"/>
                </a:solidFill>
              </a:rPr>
              <a:t>极化处理</a:t>
            </a:r>
            <a:r>
              <a:rPr dirty="0"/>
              <a:t>，即在一定温度下对其施加</a:t>
            </a:r>
            <a:r>
              <a:rPr dirty="0">
                <a:solidFill>
                  <a:srgbClr val="FF0000"/>
                </a:solidFill>
              </a:rPr>
              <a:t>强直流电场</a:t>
            </a:r>
            <a:r>
              <a:rPr dirty="0"/>
              <a:t>，迫使电畴趋向外电场方向作规则排列；极化电场去除后，趋向电畴基本保持不变，形成很强的剩余极化，从而呈现出压电性。</a:t>
            </a:r>
          </a:p>
        </p:txBody>
      </p:sp>
      <p:pic>
        <p:nvPicPr>
          <p:cNvPr id="491" name="timg-3.gif" descr="timg-3.gif"/>
          <p:cNvPicPr>
            <a:picLocks/>
          </p:cNvPicPr>
          <p:nvPr/>
        </p:nvPicPr>
        <p:blipFill>
          <a:blip r:embed="rId2">
            <a:extLst/>
          </a:blip>
          <a:stretch>
            <a:fillRect/>
          </a:stretch>
        </p:blipFill>
        <p:spPr>
          <a:xfrm>
            <a:off x="6782448" y="1378406"/>
            <a:ext cx="6117626" cy="797660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压电陶瓷的特点"/>
          <p:cNvSpPr txBox="1"/>
          <p:nvPr/>
        </p:nvSpPr>
        <p:spPr>
          <a:xfrm>
            <a:off x="1468251" y="2235200"/>
            <a:ext cx="278130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rgbClr val="E02DA4"/>
                </a:solidFill>
                <a:latin typeface="Helvetica"/>
                <a:ea typeface="Helvetica"/>
                <a:cs typeface="Helvetica"/>
                <a:sym typeface="Helvetica"/>
              </a:defRPr>
            </a:lvl1pPr>
          </a:lstStyle>
          <a:p>
            <a:r>
              <a:t>压电陶瓷的特点</a:t>
            </a:r>
          </a:p>
        </p:txBody>
      </p:sp>
      <p:sp>
        <p:nvSpPr>
          <p:cNvPr id="494" name="压电常数大…"/>
          <p:cNvSpPr txBox="1"/>
          <p:nvPr/>
        </p:nvSpPr>
        <p:spPr>
          <a:xfrm>
            <a:off x="1629022" y="3135843"/>
            <a:ext cx="4444807"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lgn="l" defTabSz="457200">
              <a:lnSpc>
                <a:spcPct val="200000"/>
              </a:lnSpc>
              <a:buSzPct val="145000"/>
              <a:buChar char="•"/>
              <a:defRPr sz="2800" b="0">
                <a:latin typeface="Helvetica"/>
                <a:ea typeface="Helvetica"/>
                <a:cs typeface="Helvetica"/>
                <a:sym typeface="Helvetica"/>
              </a:defRPr>
            </a:pPr>
            <a:r>
              <a:rPr dirty="0" err="1"/>
              <a:t>压电常数大</a:t>
            </a:r>
            <a:endParaRPr dirty="0"/>
          </a:p>
          <a:p>
            <a:pPr marL="388937" indent="-388937" algn="l" defTabSz="457200">
              <a:lnSpc>
                <a:spcPct val="200000"/>
              </a:lnSpc>
              <a:buSzPct val="145000"/>
              <a:buChar char="•"/>
              <a:defRPr sz="2800" b="0">
                <a:latin typeface="Helvetica"/>
                <a:ea typeface="Helvetica"/>
                <a:cs typeface="Helvetica"/>
                <a:sym typeface="Helvetica"/>
              </a:defRPr>
            </a:pPr>
            <a:r>
              <a:rPr dirty="0" err="1"/>
              <a:t>灵敏度高</a:t>
            </a:r>
            <a:endParaRPr dirty="0"/>
          </a:p>
          <a:p>
            <a:pPr marL="388937" indent="-388937" algn="l" defTabSz="457200">
              <a:lnSpc>
                <a:spcPct val="200000"/>
              </a:lnSpc>
              <a:buSzPct val="145000"/>
              <a:buChar char="•"/>
              <a:defRPr sz="2800" b="0">
                <a:latin typeface="Helvetica"/>
                <a:ea typeface="Helvetica"/>
                <a:cs typeface="Helvetica"/>
                <a:sym typeface="Helvetica"/>
              </a:defRPr>
            </a:pPr>
            <a:r>
              <a:rPr dirty="0" err="1"/>
              <a:t>制造工艺成熟</a:t>
            </a:r>
            <a:endParaRPr dirty="0"/>
          </a:p>
          <a:p>
            <a:pPr marL="388937" indent="-388937" algn="l" defTabSz="457200">
              <a:lnSpc>
                <a:spcPct val="200000"/>
              </a:lnSpc>
              <a:buSzPct val="145000"/>
              <a:buChar char="•"/>
              <a:defRPr sz="2800" b="0">
                <a:latin typeface="Helvetica"/>
                <a:ea typeface="Helvetica"/>
                <a:cs typeface="Helvetica"/>
                <a:sym typeface="Helvetica"/>
              </a:defRPr>
            </a:pPr>
            <a:r>
              <a:rPr dirty="0" err="1"/>
              <a:t>成形工艺性好</a:t>
            </a:r>
            <a:endParaRPr dirty="0"/>
          </a:p>
          <a:p>
            <a:pPr marL="388937" indent="-388937" algn="l" defTabSz="457200">
              <a:lnSpc>
                <a:spcPct val="200000"/>
              </a:lnSpc>
              <a:buSzPct val="145000"/>
              <a:buChar char="•"/>
              <a:defRPr sz="2800" b="0">
                <a:latin typeface="Helvetica"/>
                <a:ea typeface="Helvetica"/>
                <a:cs typeface="Helvetica"/>
                <a:sym typeface="Helvetica"/>
              </a:defRPr>
            </a:pPr>
            <a:r>
              <a:rPr dirty="0" err="1"/>
              <a:t>成本低廉，利于广泛应用</a:t>
            </a:r>
            <a:endParaRPr dirty="0"/>
          </a:p>
          <a:p>
            <a:pPr marL="388937" indent="-388937" algn="l" defTabSz="457200">
              <a:lnSpc>
                <a:spcPct val="200000"/>
              </a:lnSpc>
              <a:buSzPct val="145000"/>
              <a:buChar char="•"/>
              <a:defRPr sz="2800" b="0">
                <a:latin typeface="Helvetica"/>
                <a:ea typeface="Helvetica"/>
                <a:cs typeface="Helvetica"/>
                <a:sym typeface="Helvetica"/>
              </a:defRPr>
            </a:pPr>
            <a:r>
              <a:rPr dirty="0" err="1"/>
              <a:t>还具有热释电性</a:t>
            </a:r>
            <a:endParaRPr dirty="0"/>
          </a:p>
        </p:txBody>
      </p:sp>
      <p:sp>
        <p:nvSpPr>
          <p:cNvPr id="495" name="压电陶瓷（多晶体）"/>
          <p:cNvSpPr>
            <a:spLocks noGrp="1"/>
          </p:cNvSpPr>
          <p:nvPr>
            <p:ph type="title"/>
          </p:nvPr>
        </p:nvSpPr>
        <p:spPr>
          <a:prstGeom prst="rect">
            <a:avLst/>
          </a:prstGeom>
        </p:spPr>
        <p:txBody>
          <a:bodyPr/>
          <a:lstStyle>
            <a:lvl1pPr defTabSz="490727">
              <a:defRPr sz="3780"/>
            </a:lvl1pPr>
          </a:lstStyle>
          <a:p>
            <a:r>
              <a:t>压电陶瓷（多晶体）</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压电陶瓷"/>
          <p:cNvSpPr>
            <a:spLocks noGrp="1"/>
          </p:cNvSpPr>
          <p:nvPr>
            <p:ph type="title"/>
          </p:nvPr>
        </p:nvSpPr>
        <p:spPr>
          <a:xfrm>
            <a:off x="376372" y="19065"/>
            <a:ext cx="4443999" cy="1097220"/>
          </a:xfrm>
          <a:prstGeom prst="rect">
            <a:avLst/>
          </a:prstGeom>
        </p:spPr>
        <p:txBody>
          <a:bodyPr/>
          <a:lstStyle/>
          <a:p>
            <a:r>
              <a:t>压电陶瓷</a:t>
            </a:r>
            <a:endParaRPr dirty="0"/>
          </a:p>
        </p:txBody>
      </p:sp>
      <p:sp>
        <p:nvSpPr>
          <p:cNvPr id="498" name="常用的压电陶瓷"/>
          <p:cNvSpPr txBox="1"/>
          <p:nvPr/>
        </p:nvSpPr>
        <p:spPr>
          <a:xfrm>
            <a:off x="4697580" y="1133816"/>
            <a:ext cx="2781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09600" indent="-609600" algn="l" defTabSz="457200">
              <a:defRPr sz="3000">
                <a:solidFill>
                  <a:srgbClr val="E63B7A"/>
                </a:solidFill>
                <a:latin typeface="Helvetica"/>
                <a:ea typeface="Helvetica"/>
                <a:cs typeface="Helvetica"/>
                <a:sym typeface="Helvetica"/>
              </a:defRPr>
            </a:lvl1pPr>
          </a:lstStyle>
          <a:p>
            <a:r>
              <a:rPr dirty="0" err="1"/>
              <a:t>常用的压电陶瓷</a:t>
            </a:r>
            <a:endParaRPr dirty="0"/>
          </a:p>
        </p:txBody>
      </p:sp>
      <p:sp>
        <p:nvSpPr>
          <p:cNvPr id="499" name="主要包括钛酸钡BaTiO3，钛酸铅PbTiO3，锆钛酸铅系列PbTiO3-PbZrO3(PZT)和铌酸盐系列KNbO3-PbNb2O3。其中以钛酸钡，尤其以锆钛酸铅系列压电陶瓷应用最广。"/>
          <p:cNvSpPr txBox="1"/>
          <p:nvPr/>
        </p:nvSpPr>
        <p:spPr>
          <a:xfrm>
            <a:off x="709847" y="3051629"/>
            <a:ext cx="11715949"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3200"/>
              </a:spcBef>
              <a:defRPr sz="2800" b="0"/>
            </a:pPr>
            <a:r>
              <a:rPr dirty="0" err="1"/>
              <a:t>主要包括钛酸钡BaTiO</a:t>
            </a:r>
            <a:r>
              <a:rPr baseline="-5999" dirty="0" err="1"/>
              <a:t>3</a:t>
            </a:r>
            <a:r>
              <a:rPr dirty="0" err="1"/>
              <a:t>，钛酸铅PbTiO</a:t>
            </a:r>
            <a:r>
              <a:rPr baseline="-5999" dirty="0" err="1"/>
              <a:t>3</a:t>
            </a:r>
            <a:r>
              <a:rPr dirty="0" err="1"/>
              <a:t>，锆钛酸铅系列PbTiO</a:t>
            </a:r>
            <a:r>
              <a:rPr baseline="-5999" dirty="0" err="1"/>
              <a:t>3</a:t>
            </a:r>
            <a:r>
              <a:rPr dirty="0" err="1"/>
              <a:t>-PbZrO</a:t>
            </a:r>
            <a:r>
              <a:rPr baseline="-5999" dirty="0" err="1"/>
              <a:t>3</a:t>
            </a:r>
            <a:r>
              <a:rPr dirty="0"/>
              <a:t>(</a:t>
            </a:r>
            <a:r>
              <a:rPr dirty="0" err="1"/>
              <a:t>PZT</a:t>
            </a:r>
            <a:r>
              <a:rPr dirty="0"/>
              <a:t>)</a:t>
            </a:r>
            <a:r>
              <a:rPr dirty="0" err="1"/>
              <a:t>和铌酸盐系列KNbO</a:t>
            </a:r>
            <a:r>
              <a:rPr baseline="-5999" dirty="0" err="1"/>
              <a:t>3</a:t>
            </a:r>
            <a:r>
              <a:rPr dirty="0" err="1"/>
              <a:t>-PbNb</a:t>
            </a:r>
            <a:r>
              <a:rPr baseline="-5999" dirty="0" err="1"/>
              <a:t>2</a:t>
            </a:r>
            <a:r>
              <a:rPr dirty="0" err="1"/>
              <a:t>O</a:t>
            </a:r>
            <a:r>
              <a:rPr baseline="-5999" dirty="0" err="1"/>
              <a:t>3</a:t>
            </a:r>
            <a:r>
              <a:rPr dirty="0" err="1"/>
              <a:t>。其中以钛酸钡，</a:t>
            </a:r>
            <a:r>
              <a:rPr dirty="0" err="1" smtClean="0"/>
              <a:t>尤其以锆钛酸铅</a:t>
            </a:r>
            <a:r>
              <a:rPr lang="en-US" altLang="zh-CN" dirty="0" err="1" smtClean="0"/>
              <a:t>PZT</a:t>
            </a:r>
            <a:r>
              <a:rPr dirty="0" err="1" smtClean="0"/>
              <a:t>系列压电陶瓷应用最广</a:t>
            </a:r>
            <a:r>
              <a:rPr dirty="0"/>
              <a:t>。</a:t>
            </a:r>
          </a:p>
        </p:txBody>
      </p:sp>
      <p:sp>
        <p:nvSpPr>
          <p:cNvPr id="500" name="二元系压电陶瓷"/>
          <p:cNvSpPr txBox="1"/>
          <p:nvPr/>
        </p:nvSpPr>
        <p:spPr>
          <a:xfrm>
            <a:off x="709847" y="2275091"/>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2800">
                <a:solidFill>
                  <a:srgbClr val="FF4C00"/>
                </a:solidFill>
                <a:latin typeface="Helvetica"/>
                <a:ea typeface="Helvetica"/>
                <a:cs typeface="Helvetica"/>
                <a:sym typeface="Helvetica"/>
              </a:defRPr>
            </a:lvl1pPr>
          </a:lstStyle>
          <a:p>
            <a:r>
              <a:t>二元系压电陶瓷</a:t>
            </a:r>
          </a:p>
        </p:txBody>
      </p:sp>
      <p:sp>
        <p:nvSpPr>
          <p:cNvPr id="501" name="目前应用的PMN，它由铌镁酸铅Pb(Mg1/3Nb2/3)O3钛酸铅PbTiO3-锆钛酸铅PbZrO3三成分配比而成。另外还有专门制造耐高温、高压和电击穿性能的铌锰酸铅系、镁碲酸铅等。"/>
          <p:cNvSpPr txBox="1"/>
          <p:nvPr/>
        </p:nvSpPr>
        <p:spPr>
          <a:xfrm>
            <a:off x="709847" y="5361316"/>
            <a:ext cx="1194543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t>目前应用的PMN，它由铌镁酸铅Pb</a:t>
            </a:r>
            <a:r>
              <a:rPr dirty="0"/>
              <a:t>(</a:t>
            </a:r>
            <a:r>
              <a:rPr dirty="0" err="1"/>
              <a:t>Mg</a:t>
            </a:r>
            <a:r>
              <a:rPr baseline="-5999" dirty="0" err="1"/>
              <a:t>1</a:t>
            </a:r>
            <a:r>
              <a:rPr baseline="-5999" dirty="0"/>
              <a:t>/</a:t>
            </a:r>
            <a:r>
              <a:rPr baseline="-5999" dirty="0" err="1"/>
              <a:t>3</a:t>
            </a:r>
            <a:r>
              <a:rPr dirty="0" err="1"/>
              <a:t>Nb</a:t>
            </a:r>
            <a:r>
              <a:rPr baseline="-5999" dirty="0" err="1"/>
              <a:t>2</a:t>
            </a:r>
            <a:r>
              <a:rPr baseline="-5999" dirty="0"/>
              <a:t>/3</a:t>
            </a:r>
            <a:r>
              <a:rPr dirty="0"/>
              <a:t>)</a:t>
            </a:r>
            <a:r>
              <a:rPr dirty="0" err="1"/>
              <a:t>O</a:t>
            </a:r>
            <a:r>
              <a:rPr baseline="-5999" dirty="0" err="1"/>
              <a:t>3</a:t>
            </a:r>
            <a:r>
              <a:rPr dirty="0" err="1"/>
              <a:t>钛酸铅PbTiO</a:t>
            </a:r>
            <a:r>
              <a:rPr baseline="-5999" dirty="0" err="1"/>
              <a:t>3</a:t>
            </a:r>
            <a:r>
              <a:rPr dirty="0" err="1"/>
              <a:t>-锆钛酸铅PbZrO</a:t>
            </a:r>
            <a:r>
              <a:rPr baseline="-5999" dirty="0" err="1"/>
              <a:t>3</a:t>
            </a:r>
            <a:r>
              <a:rPr dirty="0" err="1"/>
              <a:t>三成分配比而成。另外还有专门制造耐高温、高压和电击穿性能的铌锰酸铅系、镁碲酸铅等</a:t>
            </a:r>
            <a:r>
              <a:rPr dirty="0"/>
              <a:t>。</a:t>
            </a:r>
          </a:p>
        </p:txBody>
      </p:sp>
      <p:sp>
        <p:nvSpPr>
          <p:cNvPr id="502" name="三元系压电陶瓷"/>
          <p:cNvSpPr txBox="1"/>
          <p:nvPr/>
        </p:nvSpPr>
        <p:spPr>
          <a:xfrm>
            <a:off x="709847" y="4613821"/>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2800">
                <a:solidFill>
                  <a:srgbClr val="FF4C00"/>
                </a:solidFill>
                <a:latin typeface="Helvetica"/>
                <a:ea typeface="Helvetica"/>
                <a:cs typeface="Helvetica"/>
                <a:sym typeface="Helvetica"/>
              </a:defRPr>
            </a:lvl1pPr>
          </a:lstStyle>
          <a:p>
            <a:r>
              <a:t>三元系压电陶瓷</a:t>
            </a:r>
          </a:p>
        </p:txBody>
      </p:sp>
      <p:sp>
        <p:nvSpPr>
          <p:cNvPr id="503" name="综合性能更为优越的四元系压电陶瓷也已经研制成"/>
          <p:cNvSpPr txBox="1"/>
          <p:nvPr/>
        </p:nvSpPr>
        <p:spPr>
          <a:xfrm>
            <a:off x="709847" y="7404117"/>
            <a:ext cx="7937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latin typeface="Helvetica"/>
                <a:ea typeface="Helvetica"/>
                <a:cs typeface="Helvetica"/>
                <a:sym typeface="Helvetica"/>
              </a:defRPr>
            </a:pPr>
            <a:r>
              <a:t>综合性能更为优越的</a:t>
            </a:r>
            <a:r>
              <a:rPr b="1">
                <a:solidFill>
                  <a:srgbClr val="FF4C00"/>
                </a:solidFill>
              </a:rPr>
              <a:t>四元系压电陶瓷</a:t>
            </a:r>
            <a:r>
              <a:t>也已经研制成</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主要内容"/>
          <p:cNvSpPr>
            <a:spLocks noGrp="1"/>
          </p:cNvSpPr>
          <p:nvPr>
            <p:ph type="title"/>
          </p:nvPr>
        </p:nvSpPr>
        <p:spPr>
          <a:prstGeom prst="rect">
            <a:avLst/>
          </a:prstGeom>
        </p:spPr>
        <p:txBody>
          <a:bodyPr/>
          <a:lstStyle/>
          <a:p>
            <a:r>
              <a:t>主要内容</a:t>
            </a:r>
          </a:p>
        </p:txBody>
      </p:sp>
      <p:sp>
        <p:nvSpPr>
          <p:cNvPr id="414" name="压电效应…"/>
          <p:cNvSpPr txBox="1"/>
          <p:nvPr/>
        </p:nvSpPr>
        <p:spPr>
          <a:xfrm>
            <a:off x="2935782" y="3049269"/>
            <a:ext cx="4744594" cy="2715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33375" indent="-333375" algn="l">
              <a:lnSpc>
                <a:spcPct val="130000"/>
              </a:lnSpc>
              <a:buClr>
                <a:schemeClr val="accent3">
                  <a:hueOff val="362282"/>
                  <a:satOff val="31803"/>
                  <a:lumOff val="-18242"/>
                </a:schemeClr>
              </a:buClr>
              <a:buSzPct val="145000"/>
              <a:buChar char="•"/>
              <a:defRPr sz="3000"/>
            </a:pPr>
            <a:r>
              <a:t>压电效应</a:t>
            </a:r>
          </a:p>
          <a:p>
            <a:pPr marL="333375" indent="-333375" algn="l">
              <a:lnSpc>
                <a:spcPct val="130000"/>
              </a:lnSpc>
              <a:buClr>
                <a:schemeClr val="accent3">
                  <a:hueOff val="362282"/>
                  <a:satOff val="31803"/>
                  <a:lumOff val="-18242"/>
                </a:schemeClr>
              </a:buClr>
              <a:buSzPct val="145000"/>
              <a:buChar char="•"/>
              <a:defRPr sz="3000"/>
            </a:pPr>
            <a:r>
              <a:t>压电方程及压电常数矩阵</a:t>
            </a:r>
          </a:p>
          <a:p>
            <a:pPr marL="333375" indent="-333375" algn="l">
              <a:lnSpc>
                <a:spcPct val="130000"/>
              </a:lnSpc>
              <a:buClr>
                <a:schemeClr val="accent3">
                  <a:hueOff val="362282"/>
                  <a:satOff val="31803"/>
                  <a:lumOff val="-18242"/>
                </a:schemeClr>
              </a:buClr>
              <a:buSzPct val="145000"/>
              <a:buChar char="•"/>
              <a:defRPr sz="3000"/>
            </a:pPr>
            <a:r>
              <a:t>等效电路及测量电路</a:t>
            </a:r>
          </a:p>
          <a:p>
            <a:pPr marL="333375" indent="-333375" algn="l">
              <a:lnSpc>
                <a:spcPct val="130000"/>
              </a:lnSpc>
              <a:buClr>
                <a:schemeClr val="accent3">
                  <a:hueOff val="362282"/>
                  <a:satOff val="31803"/>
                  <a:lumOff val="-18242"/>
                </a:schemeClr>
              </a:buClr>
              <a:buSzPct val="145000"/>
              <a:buChar char="•"/>
              <a:defRPr sz="3000"/>
            </a:pPr>
            <a:r>
              <a:t>压电式传感器</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小结"/>
          <p:cNvSpPr>
            <a:spLocks noGrp="1"/>
          </p:cNvSpPr>
          <p:nvPr>
            <p:ph type="title"/>
          </p:nvPr>
        </p:nvSpPr>
        <p:spPr>
          <a:prstGeom prst="rect">
            <a:avLst/>
          </a:prstGeom>
        </p:spPr>
        <p:txBody>
          <a:bodyPr/>
          <a:lstStyle/>
          <a:p>
            <a:r>
              <a:t>小结</a:t>
            </a:r>
          </a:p>
        </p:txBody>
      </p:sp>
      <p:pic>
        <p:nvPicPr>
          <p:cNvPr id="506" name="图像" descr="图像"/>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56396" y="1128433"/>
            <a:ext cx="12092007" cy="846794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新型压电材料"/>
          <p:cNvSpPr>
            <a:spLocks noGrp="1"/>
          </p:cNvSpPr>
          <p:nvPr>
            <p:ph type="title"/>
          </p:nvPr>
        </p:nvSpPr>
        <p:spPr>
          <a:prstGeom prst="rect">
            <a:avLst/>
          </a:prstGeom>
        </p:spPr>
        <p:txBody>
          <a:bodyPr/>
          <a:lstStyle/>
          <a:p>
            <a:r>
              <a:t>新型压电材料</a:t>
            </a:r>
          </a:p>
        </p:txBody>
      </p:sp>
      <p:sp>
        <p:nvSpPr>
          <p:cNvPr id="509" name="⑴ 压电半导体…"/>
          <p:cNvSpPr txBox="1"/>
          <p:nvPr/>
        </p:nvSpPr>
        <p:spPr>
          <a:xfrm>
            <a:off x="718279" y="1378407"/>
            <a:ext cx="11350584" cy="6996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457200">
              <a:lnSpc>
                <a:spcPct val="200000"/>
              </a:lnSpc>
              <a:defRPr sz="2800" b="0">
                <a:solidFill>
                  <a:srgbClr val="D82DA9"/>
                </a:solidFill>
                <a:latin typeface="Songti SC Regular"/>
                <a:ea typeface="Songti SC Regular"/>
                <a:cs typeface="Songti SC Regular"/>
                <a:sym typeface="Songti SC Regular"/>
              </a:defRPr>
            </a:pPr>
            <a:r>
              <a:rPr sz="3200" dirty="0">
                <a:solidFill>
                  <a:srgbClr val="000000"/>
                </a:solidFill>
              </a:rPr>
              <a:t>⑴ </a:t>
            </a:r>
            <a:r>
              <a:rPr sz="3200" dirty="0" err="1"/>
              <a:t>压电半导体</a:t>
            </a:r>
            <a:endParaRPr sz="3200" dirty="0"/>
          </a:p>
          <a:p>
            <a:pPr marL="342900" indent="-342900" algn="l" defTabSz="457200">
              <a:lnSpc>
                <a:spcPct val="200000"/>
              </a:lnSpc>
              <a:defRPr sz="2800" b="0">
                <a:latin typeface="Songti SC Regular"/>
                <a:ea typeface="Songti SC Regular"/>
                <a:cs typeface="Songti SC Regular"/>
                <a:sym typeface="Songti SC Regular"/>
              </a:defRPr>
            </a:pPr>
            <a:r>
              <a:rPr sz="3200" dirty="0"/>
              <a:t>	  </a:t>
            </a:r>
            <a:r>
              <a:rPr sz="3200" dirty="0" err="1"/>
              <a:t>既有压电特性又有半导体特性</a:t>
            </a:r>
            <a:r>
              <a:rPr sz="3200" dirty="0"/>
              <a:t>——</a:t>
            </a:r>
            <a:r>
              <a:rPr sz="3200" dirty="0" err="1"/>
              <a:t>集成压电传感器系统</a:t>
            </a:r>
            <a:r>
              <a:rPr sz="3200" dirty="0"/>
              <a:t>。</a:t>
            </a:r>
          </a:p>
          <a:p>
            <a:pPr marL="342900" indent="-342900" algn="l" defTabSz="457200">
              <a:lnSpc>
                <a:spcPct val="200000"/>
              </a:lnSpc>
              <a:defRPr sz="2800" b="0">
                <a:solidFill>
                  <a:srgbClr val="D82DA9"/>
                </a:solidFill>
                <a:latin typeface="Songti SC Regular"/>
                <a:ea typeface="Songti SC Regular"/>
                <a:cs typeface="Songti SC Regular"/>
                <a:sym typeface="Songti SC Regular"/>
              </a:defRPr>
            </a:pPr>
            <a:r>
              <a:rPr sz="3200" dirty="0">
                <a:solidFill>
                  <a:srgbClr val="000000"/>
                </a:solidFill>
              </a:rPr>
              <a:t>⑵ </a:t>
            </a:r>
            <a:r>
              <a:rPr sz="3200" dirty="0" err="1"/>
              <a:t>有机高分子压电材料</a:t>
            </a:r>
            <a:endParaRPr sz="3200" dirty="0"/>
          </a:p>
          <a:p>
            <a:pPr marL="833437" lvl="1" indent="-388937" algn="l" defTabSz="457200">
              <a:lnSpc>
                <a:spcPct val="200000"/>
              </a:lnSpc>
              <a:buSzPct val="145000"/>
              <a:buChar char="•"/>
              <a:defRPr sz="2800" b="0">
                <a:latin typeface="Songti SC Regular"/>
                <a:ea typeface="Songti SC Regular"/>
                <a:cs typeface="Songti SC Regular"/>
                <a:sym typeface="Songti SC Regular"/>
              </a:defRPr>
            </a:pPr>
            <a:r>
              <a:rPr sz="3200" dirty="0" err="1"/>
              <a:t>某些合成高分子聚合物，经延展拉伸和电极化后具有压电性高分子压电薄膜，如聚氟乙烯</a:t>
            </a:r>
            <a:r>
              <a:rPr sz="3200" dirty="0" err="1" smtClean="0"/>
              <a:t>PVF等</a:t>
            </a:r>
            <a:r>
              <a:rPr sz="3200" dirty="0"/>
              <a:t>。</a:t>
            </a:r>
          </a:p>
          <a:p>
            <a:pPr marL="833437" lvl="1" indent="-388937" algn="l" defTabSz="457200">
              <a:lnSpc>
                <a:spcPct val="200000"/>
              </a:lnSpc>
              <a:buSzPct val="145000"/>
              <a:buChar char="•"/>
              <a:defRPr sz="2800" b="0">
                <a:latin typeface="Songti SC Regular"/>
                <a:ea typeface="Songti SC Regular"/>
                <a:cs typeface="Songti SC Regular"/>
                <a:sym typeface="Songti SC Regular"/>
              </a:defRPr>
            </a:pPr>
            <a:r>
              <a:rPr sz="3200" dirty="0" err="1"/>
              <a:t>高分子化合物中掺杂压电陶瓷PZT或</a:t>
            </a:r>
            <a:r>
              <a:rPr sz="3200" dirty="0" err="1" smtClean="0"/>
              <a:t>BaTiO</a:t>
            </a:r>
            <a:r>
              <a:rPr sz="3200" baseline="-5999" dirty="0" err="1" smtClean="0"/>
              <a:t>3</a:t>
            </a:r>
            <a:r>
              <a:rPr lang="zh-CN" altLang="en-US" sz="3200" baseline="-5999" dirty="0" smtClean="0"/>
              <a:t>（钛酸钡）</a:t>
            </a:r>
            <a:r>
              <a:rPr sz="3200" dirty="0" err="1" smtClean="0"/>
              <a:t>粉末制成的高分子压电薄膜</a:t>
            </a:r>
            <a:r>
              <a:rPr sz="3200" dirty="0"/>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压电晶体的切割"/>
          <p:cNvSpPr>
            <a:spLocks noGrp="1"/>
          </p:cNvSpPr>
          <p:nvPr>
            <p:ph type="title"/>
          </p:nvPr>
        </p:nvSpPr>
        <p:spPr>
          <a:prstGeom prst="rect">
            <a:avLst/>
          </a:prstGeom>
        </p:spPr>
        <p:txBody>
          <a:bodyPr/>
          <a:lstStyle/>
          <a:p>
            <a:r>
              <a:t>压电晶体的切割</a:t>
            </a:r>
          </a:p>
        </p:txBody>
      </p:sp>
      <p:sp>
        <p:nvSpPr>
          <p:cNvPr id="512" name="通过前几节有关压电常数的讨论使我们了解到，不是压电晶体的任何方向都存在压电效应，而只有某些特定的方向才存在压电效应。"/>
          <p:cNvSpPr txBox="1"/>
          <p:nvPr/>
        </p:nvSpPr>
        <p:spPr>
          <a:xfrm>
            <a:off x="758008" y="1695084"/>
            <a:ext cx="11576258" cy="1294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Songti SC Regular"/>
                <a:ea typeface="Songti SC Regular"/>
                <a:cs typeface="Songti SC Regular"/>
                <a:sym typeface="Songti SC Regular"/>
              </a:defRPr>
            </a:lvl1pPr>
          </a:lstStyle>
          <a:p>
            <a:pPr>
              <a:lnSpc>
                <a:spcPct val="150000"/>
              </a:lnSpc>
            </a:pPr>
            <a:r>
              <a:rPr dirty="0" err="1"/>
              <a:t>通过前几节有关压电常数的讨论使我们了解到，不是压电晶体的任何方向都存在压电效应，而只有某些特定的方向才存在压电效应</a:t>
            </a:r>
            <a:r>
              <a:rPr dirty="0"/>
              <a:t>。</a:t>
            </a:r>
          </a:p>
        </p:txBody>
      </p:sp>
      <p:sp>
        <p:nvSpPr>
          <p:cNvPr id="513" name="例如，石英晶体，如果选择了与z轴垂直的方向切下一块晶片（即晶片的厚度方向与z轴平行），无论对此晶体作用什么力，都不能在z轴方向产生压电效应。如果选择了与x轴垂直的方向切下一块晶片，则当应力T1、T2或T4作用时，在x方向能产生压电效应。"/>
          <p:cNvSpPr txBox="1"/>
          <p:nvPr/>
        </p:nvSpPr>
        <p:spPr>
          <a:xfrm>
            <a:off x="827107" y="2989349"/>
            <a:ext cx="1135058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lnSpc>
                <a:spcPct val="200000"/>
              </a:lnSpc>
              <a:defRPr sz="2800" b="0">
                <a:latin typeface="Songti SC Regular"/>
                <a:ea typeface="Songti SC Regular"/>
                <a:cs typeface="Songti SC Regular"/>
                <a:sym typeface="Songti SC Regular"/>
              </a:defRPr>
            </a:pPr>
            <a:r>
              <a:rPr dirty="0" err="1"/>
              <a:t>例如，石英晶体，如果选择了与z轴垂直的方向切下一块晶片（即晶片的厚度方向与z轴平行</a:t>
            </a:r>
            <a:r>
              <a:rPr dirty="0"/>
              <a:t>），</a:t>
            </a:r>
            <a:r>
              <a:rPr dirty="0" err="1"/>
              <a:t>无论对此晶体作用什么力，都不能在z轴方向产生压电效应</a:t>
            </a:r>
            <a:r>
              <a:rPr dirty="0" smtClean="0"/>
              <a:t>。</a:t>
            </a:r>
            <a:endParaRPr dirty="0"/>
          </a:p>
        </p:txBody>
      </p:sp>
      <p:sp>
        <p:nvSpPr>
          <p:cNvPr id="514" name="因此，用压电晶体做压电元件时，不是随便从晶体上切下一块晶片，就可以做成所需要的元件，而是要根据压电晶体的压电常数，以及对压电元件性能的设计要求，并经过反复实验后，才能找到较合适的方向进行切割。"/>
          <p:cNvSpPr txBox="1"/>
          <p:nvPr/>
        </p:nvSpPr>
        <p:spPr>
          <a:xfrm>
            <a:off x="855885" y="5888531"/>
            <a:ext cx="11478381"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Songti SC Regular"/>
                <a:ea typeface="Songti SC Regular"/>
                <a:cs typeface="Songti SC Regular"/>
                <a:sym typeface="Songti SC Regular"/>
              </a:defRPr>
            </a:lvl1pPr>
          </a:lstStyle>
          <a:p>
            <a:pPr>
              <a:lnSpc>
                <a:spcPct val="150000"/>
              </a:lnSpc>
            </a:pPr>
            <a:r>
              <a:rPr dirty="0"/>
              <a:t>因此，用压电晶体做压电元件时，不是随便从晶体上切下一块晶片，就可以做成所需要的元件，而是要根据压电晶体的压电常数，以及对压电元件性能的设计要求，并经过反复实验后，才能找到较合适的方向进行切割。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切割符号的规定"/>
          <p:cNvSpPr txBox="1"/>
          <p:nvPr/>
        </p:nvSpPr>
        <p:spPr>
          <a:xfrm>
            <a:off x="573690" y="1356998"/>
            <a:ext cx="30861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200">
                <a:solidFill>
                  <a:srgbClr val="4349AA"/>
                </a:solidFill>
                <a:latin typeface="Helvetica"/>
                <a:ea typeface="Helvetica"/>
                <a:cs typeface="Helvetica"/>
                <a:sym typeface="Helvetica"/>
              </a:defRPr>
            </a:pPr>
            <a:r>
              <a:rPr dirty="0" err="1"/>
              <a:t>切割符号的规定</a:t>
            </a:r>
            <a:r>
              <a:rPr b="0" dirty="0">
                <a:latin typeface="Tahoma"/>
                <a:ea typeface="Tahoma"/>
                <a:cs typeface="Tahoma"/>
                <a:sym typeface="Tahoma"/>
              </a:rPr>
              <a:t> </a:t>
            </a:r>
          </a:p>
        </p:txBody>
      </p:sp>
      <p:sp>
        <p:nvSpPr>
          <p:cNvPr id="517" name="x、y、z代表晶体的三个坐标轴，l、w、t代表晶片的长度、宽度、厚度。…"/>
          <p:cNvSpPr txBox="1"/>
          <p:nvPr/>
        </p:nvSpPr>
        <p:spPr>
          <a:xfrm>
            <a:off x="573690" y="2014885"/>
            <a:ext cx="11350584"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800" b="0">
                <a:latin typeface="Helvetica"/>
                <a:ea typeface="Helvetica"/>
                <a:cs typeface="Helvetica"/>
                <a:sym typeface="Helvetica"/>
              </a:defRPr>
            </a:pPr>
            <a:r>
              <a:rPr dirty="0" err="1"/>
              <a:t>x、y、z代表晶体的三个坐标轴，l、w、t代表晶片的长度、宽度、厚度</a:t>
            </a:r>
            <a:r>
              <a:rPr dirty="0"/>
              <a:t>。</a:t>
            </a:r>
          </a:p>
          <a:p>
            <a:pPr algn="just" defTabSz="457200">
              <a:defRPr sz="2800" b="0">
                <a:latin typeface="Helvetica"/>
                <a:ea typeface="Helvetica"/>
                <a:cs typeface="Helvetica"/>
                <a:sym typeface="Helvetica"/>
              </a:defRPr>
            </a:pPr>
            <a:r>
              <a:rPr dirty="0" err="1"/>
              <a:t>例如：xy切割表示晶片的厚度与x轴平行，长度与y轴平行（即</a:t>
            </a:r>
            <a:r>
              <a:rPr dirty="0" err="1">
                <a:solidFill>
                  <a:srgbClr val="FF2600"/>
                </a:solidFill>
              </a:rPr>
              <a:t>第一个字母代表厚度方向，第二个字母代表长度方向</a:t>
            </a:r>
            <a:r>
              <a:rPr dirty="0"/>
              <a:t>）。</a:t>
            </a:r>
          </a:p>
          <a:p>
            <a:pPr algn="just" defTabSz="457200">
              <a:defRPr sz="2800" b="0">
                <a:latin typeface="Helvetica"/>
                <a:ea typeface="Helvetica"/>
                <a:cs typeface="Helvetica"/>
                <a:sym typeface="Helvetica"/>
              </a:defRPr>
            </a:pPr>
            <a:r>
              <a:rPr dirty="0" err="1"/>
              <a:t>又如：xz切割表示晶片的厚度与x轴平行，长度与z轴平行。也有把xy切割和xz切割简称为x切割</a:t>
            </a:r>
            <a:r>
              <a:rPr dirty="0"/>
              <a:t>。</a:t>
            </a:r>
            <a:endParaRPr dirty="0">
              <a:latin typeface="Tahoma"/>
              <a:ea typeface="Tahoma"/>
              <a:cs typeface="Tahoma"/>
              <a:sym typeface="Tahoma"/>
            </a:endParaRPr>
          </a:p>
        </p:txBody>
      </p:sp>
      <p:pic>
        <p:nvPicPr>
          <p:cNvPr id="518" name="图像" descr="图像"/>
          <p:cNvPicPr>
            <a:picLocks noChangeAspect="1"/>
          </p:cNvPicPr>
          <p:nvPr/>
        </p:nvPicPr>
        <p:blipFill>
          <a:blip r:embed="rId2">
            <a:extLst/>
          </a:blip>
          <a:stretch>
            <a:fillRect/>
          </a:stretch>
        </p:blipFill>
        <p:spPr>
          <a:xfrm>
            <a:off x="1704047" y="5088286"/>
            <a:ext cx="2781300" cy="2768600"/>
          </a:xfrm>
          <a:prstGeom prst="rect">
            <a:avLst/>
          </a:prstGeom>
          <a:ln w="12700">
            <a:miter lim="400000"/>
          </a:ln>
        </p:spPr>
      </p:pic>
      <p:pic>
        <p:nvPicPr>
          <p:cNvPr id="519" name="图像" descr="图像"/>
          <p:cNvPicPr>
            <a:picLocks noChangeAspect="1"/>
          </p:cNvPicPr>
          <p:nvPr/>
        </p:nvPicPr>
        <p:blipFill>
          <a:blip r:embed="rId3">
            <a:extLst/>
          </a:blip>
          <a:stretch>
            <a:fillRect/>
          </a:stretch>
        </p:blipFill>
        <p:spPr>
          <a:xfrm>
            <a:off x="5075897" y="5088286"/>
            <a:ext cx="2768600" cy="2768600"/>
          </a:xfrm>
          <a:prstGeom prst="rect">
            <a:avLst/>
          </a:prstGeom>
          <a:ln w="12700">
            <a:miter lim="400000"/>
          </a:ln>
        </p:spPr>
      </p:pic>
      <p:pic>
        <p:nvPicPr>
          <p:cNvPr id="520" name="图像" descr="图像"/>
          <p:cNvPicPr>
            <a:picLocks noChangeAspect="1"/>
          </p:cNvPicPr>
          <p:nvPr/>
        </p:nvPicPr>
        <p:blipFill>
          <a:blip r:embed="rId4">
            <a:extLst/>
          </a:blip>
          <a:stretch>
            <a:fillRect/>
          </a:stretch>
        </p:blipFill>
        <p:spPr>
          <a:xfrm>
            <a:off x="8238197" y="5088286"/>
            <a:ext cx="2768600" cy="2768600"/>
          </a:xfrm>
          <a:prstGeom prst="rect">
            <a:avLst/>
          </a:prstGeom>
          <a:ln w="12700">
            <a:miter lim="400000"/>
          </a:ln>
        </p:spPr>
      </p:pic>
      <p:sp>
        <p:nvSpPr>
          <p:cNvPr id="521" name="XY-切割…"/>
          <p:cNvSpPr txBox="1"/>
          <p:nvPr/>
        </p:nvSpPr>
        <p:spPr>
          <a:xfrm>
            <a:off x="2328884" y="7863235"/>
            <a:ext cx="1288703" cy="1257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XY-切割</a:t>
            </a:r>
          </a:p>
          <a:p>
            <a:pPr algn="l" defTabSz="457200">
              <a:defRPr b="0">
                <a:latin typeface="Helvetica"/>
                <a:ea typeface="Helvetica"/>
                <a:cs typeface="Helvetica"/>
                <a:sym typeface="Helvetica"/>
              </a:defRPr>
            </a:pPr>
            <a:r>
              <a:t>XY-cut</a:t>
            </a:r>
          </a:p>
        </p:txBody>
      </p:sp>
      <p:sp>
        <p:nvSpPr>
          <p:cNvPr id="522" name="XZ-切割…"/>
          <p:cNvSpPr txBox="1"/>
          <p:nvPr/>
        </p:nvSpPr>
        <p:spPr>
          <a:xfrm>
            <a:off x="5254441" y="7863235"/>
            <a:ext cx="1299568" cy="1257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XZ-切割</a:t>
            </a:r>
          </a:p>
          <a:p>
            <a:pPr algn="l" defTabSz="457200">
              <a:defRPr b="0">
                <a:latin typeface="Helvetica"/>
                <a:ea typeface="Helvetica"/>
                <a:cs typeface="Helvetica"/>
                <a:sym typeface="Helvetica"/>
              </a:defRPr>
            </a:pPr>
            <a:r>
              <a:t>XZ-cut</a:t>
            </a:r>
          </a:p>
        </p:txBody>
      </p:sp>
      <p:sp>
        <p:nvSpPr>
          <p:cNvPr id="523" name="YZ-切割…"/>
          <p:cNvSpPr txBox="1"/>
          <p:nvPr/>
        </p:nvSpPr>
        <p:spPr>
          <a:xfrm>
            <a:off x="9445441" y="7863235"/>
            <a:ext cx="1299568" cy="1257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YZ-切割</a:t>
            </a:r>
          </a:p>
          <a:p>
            <a:pPr algn="l" defTabSz="457200">
              <a:defRPr b="0">
                <a:latin typeface="Helvetica"/>
                <a:ea typeface="Helvetica"/>
                <a:cs typeface="Helvetica"/>
                <a:sym typeface="Helvetica"/>
              </a:defRPr>
            </a:pPr>
            <a:r>
              <a:t>YZ-cut</a:t>
            </a:r>
          </a:p>
        </p:txBody>
      </p:sp>
      <p:sp>
        <p:nvSpPr>
          <p:cNvPr id="524" name="压电晶体的切割"/>
          <p:cNvSpPr>
            <a:spLocks noGrp="1"/>
          </p:cNvSpPr>
          <p:nvPr>
            <p:ph type="title"/>
          </p:nvPr>
        </p:nvSpPr>
        <p:spPr>
          <a:prstGeom prst="rect">
            <a:avLst/>
          </a:prstGeom>
        </p:spPr>
        <p:txBody>
          <a:bodyPr/>
          <a:lstStyle/>
          <a:p>
            <a:r>
              <a:t>压电晶体的切割</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图像" descr="图像"/>
          <p:cNvPicPr>
            <a:picLocks noChangeAspect="1"/>
          </p:cNvPicPr>
          <p:nvPr/>
        </p:nvPicPr>
        <p:blipFill>
          <a:blip r:embed="rId2">
            <a:extLst/>
          </a:blip>
          <a:stretch>
            <a:fillRect/>
          </a:stretch>
        </p:blipFill>
        <p:spPr>
          <a:xfrm>
            <a:off x="2298700" y="2908300"/>
            <a:ext cx="8407400" cy="3937000"/>
          </a:xfrm>
          <a:prstGeom prst="rect">
            <a:avLst/>
          </a:prstGeom>
          <a:ln w="12700">
            <a:miter lim="400000"/>
          </a:ln>
        </p:spPr>
      </p:pic>
      <p:sp>
        <p:nvSpPr>
          <p:cNvPr id="527" name="压电晶体的切割"/>
          <p:cNvSpPr>
            <a:spLocks noGrp="1"/>
          </p:cNvSpPr>
          <p:nvPr>
            <p:ph type="title"/>
          </p:nvPr>
        </p:nvSpPr>
        <p:spPr>
          <a:prstGeom prst="rect">
            <a:avLst/>
          </a:prstGeom>
        </p:spPr>
        <p:txBody>
          <a:bodyPr/>
          <a:lstStyle/>
          <a:p>
            <a:r>
              <a:t>压电晶体的切割</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一次旋转切割"/>
          <p:cNvSpPr txBox="1"/>
          <p:nvPr/>
        </p:nvSpPr>
        <p:spPr>
          <a:xfrm>
            <a:off x="4552950" y="1161033"/>
            <a:ext cx="25527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200">
                <a:solidFill>
                  <a:srgbClr val="D82DA9"/>
                </a:solidFill>
                <a:latin typeface="Helvetica"/>
                <a:ea typeface="Helvetica"/>
                <a:cs typeface="Helvetica"/>
                <a:sym typeface="Helvetica"/>
              </a:defRPr>
            </a:lvl1pPr>
          </a:lstStyle>
          <a:p>
            <a:r>
              <a:t>一次旋转切割</a:t>
            </a:r>
          </a:p>
        </p:txBody>
      </p:sp>
      <p:sp>
        <p:nvSpPr>
          <p:cNvPr id="530" name="yzw-50切割，表示厚度方向平行于y轴，长轴平行于z轴，并绕宽度沿顺时针方向旋转50，即即第一个字母代表厚度方向，第二个字母代表长度方向，第三个字母代表转轴方向，-50代表沿顺时针方向旋转50。…"/>
          <p:cNvSpPr txBox="1"/>
          <p:nvPr/>
        </p:nvSpPr>
        <p:spPr>
          <a:xfrm>
            <a:off x="744652" y="1937507"/>
            <a:ext cx="11515496"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800" b="0">
                <a:latin typeface="Helvetica"/>
                <a:ea typeface="Helvetica"/>
                <a:cs typeface="Helvetica"/>
                <a:sym typeface="Helvetica"/>
              </a:defRPr>
            </a:pPr>
            <a:r>
              <a:rPr dirty="0"/>
              <a:t>yzw-50切割，表示厚度方向平行于y轴，长轴平行于z轴，并绕宽度沿顺时针方向旋转50，</a:t>
            </a:r>
            <a:r>
              <a:rPr dirty="0">
                <a:solidFill>
                  <a:srgbClr val="FF0000"/>
                </a:solidFill>
              </a:rPr>
              <a:t>即即第一个字母代表厚度方向，第二个字母代表长度方向，第三个字母代表转轴方向，-</a:t>
            </a:r>
            <a:r>
              <a:rPr dirty="0" err="1">
                <a:solidFill>
                  <a:srgbClr val="FF0000"/>
                </a:solidFill>
              </a:rPr>
              <a:t>50代表沿顺时针方向旋转50</a:t>
            </a:r>
            <a:r>
              <a:rPr dirty="0">
                <a:solidFill>
                  <a:srgbClr val="FF0000"/>
                </a:solidFill>
              </a:rPr>
              <a:t>。</a:t>
            </a:r>
          </a:p>
          <a:p>
            <a:pPr algn="just" defTabSz="457200">
              <a:defRPr sz="2800" b="0">
                <a:latin typeface="Helvetica"/>
                <a:ea typeface="Helvetica"/>
                <a:cs typeface="Helvetica"/>
                <a:sym typeface="Helvetica"/>
              </a:defRPr>
            </a:pPr>
            <a:r>
              <a:rPr dirty="0" err="1"/>
              <a:t>xyt+45切割，表示厚度方向平行于x轴，长轴平行于y轴，并绕厚度沿逆时针方向旋转45，有时简称这种切割为45x切割</a:t>
            </a:r>
            <a:r>
              <a:rPr dirty="0"/>
              <a:t>。</a:t>
            </a:r>
          </a:p>
        </p:txBody>
      </p:sp>
      <p:pic>
        <p:nvPicPr>
          <p:cNvPr id="531" name="图像" descr="图像"/>
          <p:cNvPicPr>
            <a:picLocks noChangeAspect="1"/>
          </p:cNvPicPr>
          <p:nvPr/>
        </p:nvPicPr>
        <p:blipFill>
          <a:blip r:embed="rId2">
            <a:extLst/>
          </a:blip>
          <a:stretch>
            <a:fillRect/>
          </a:stretch>
        </p:blipFill>
        <p:spPr>
          <a:xfrm>
            <a:off x="1641375" y="4653506"/>
            <a:ext cx="3517901" cy="3530601"/>
          </a:xfrm>
          <a:prstGeom prst="rect">
            <a:avLst/>
          </a:prstGeom>
          <a:ln w="12700">
            <a:miter lim="400000"/>
          </a:ln>
        </p:spPr>
      </p:pic>
      <p:sp>
        <p:nvSpPr>
          <p:cNvPr id="532" name="yzw-50°切割…"/>
          <p:cNvSpPr txBox="1"/>
          <p:nvPr/>
        </p:nvSpPr>
        <p:spPr>
          <a:xfrm>
            <a:off x="2284015" y="8287480"/>
            <a:ext cx="1895922" cy="1257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yzw-50°切割</a:t>
            </a:r>
          </a:p>
          <a:p>
            <a:pPr algn="l" defTabSz="457200">
              <a:defRPr b="0">
                <a:latin typeface="Helvetica"/>
                <a:ea typeface="Helvetica"/>
                <a:cs typeface="Helvetica"/>
                <a:sym typeface="Helvetica"/>
              </a:defRPr>
            </a:pPr>
            <a:r>
              <a:t>yzw-50° cut</a:t>
            </a:r>
          </a:p>
        </p:txBody>
      </p:sp>
      <p:pic>
        <p:nvPicPr>
          <p:cNvPr id="533" name="图像" descr="图像"/>
          <p:cNvPicPr>
            <a:picLocks noChangeAspect="1"/>
          </p:cNvPicPr>
          <p:nvPr/>
        </p:nvPicPr>
        <p:blipFill>
          <a:blip r:embed="rId3">
            <a:extLst/>
          </a:blip>
          <a:stretch>
            <a:fillRect/>
          </a:stretch>
        </p:blipFill>
        <p:spPr>
          <a:xfrm>
            <a:off x="6723621" y="4653506"/>
            <a:ext cx="3517901" cy="3530601"/>
          </a:xfrm>
          <a:prstGeom prst="rect">
            <a:avLst/>
          </a:prstGeom>
          <a:ln w="12700">
            <a:miter lim="400000"/>
          </a:ln>
        </p:spPr>
      </p:pic>
      <p:sp>
        <p:nvSpPr>
          <p:cNvPr id="534" name="xyt+45°切割…"/>
          <p:cNvSpPr txBox="1"/>
          <p:nvPr/>
        </p:nvSpPr>
        <p:spPr>
          <a:xfrm>
            <a:off x="7135190" y="8135691"/>
            <a:ext cx="1836987"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xyt+45°切割</a:t>
            </a:r>
          </a:p>
          <a:p>
            <a:pPr algn="l" defTabSz="457200">
              <a:defRPr b="0">
                <a:latin typeface="Helvetica"/>
                <a:ea typeface="Helvetica"/>
                <a:cs typeface="Helvetica"/>
                <a:sym typeface="Helvetica"/>
              </a:defRPr>
            </a:pPr>
            <a:r>
              <a:t>xyt+45° cut</a:t>
            </a:r>
          </a:p>
        </p:txBody>
      </p:sp>
      <p:sp>
        <p:nvSpPr>
          <p:cNvPr id="535" name="压电晶体的切割"/>
          <p:cNvSpPr>
            <a:spLocks noGrp="1"/>
          </p:cNvSpPr>
          <p:nvPr>
            <p:ph type="title"/>
          </p:nvPr>
        </p:nvSpPr>
        <p:spPr>
          <a:prstGeom prst="rect">
            <a:avLst/>
          </a:prstGeom>
        </p:spPr>
        <p:txBody>
          <a:bodyPr/>
          <a:lstStyle/>
          <a:p>
            <a:r>
              <a:t>压电晶体的切割</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yzlt40/50切割，表示厚度方向平行于y轴，长轴平行于z轴，并绕长度沿逆时针方向旋转40，再绕厚度沿逆时针方向旋转50。"/>
          <p:cNvSpPr txBox="1"/>
          <p:nvPr/>
        </p:nvSpPr>
        <p:spPr>
          <a:xfrm>
            <a:off x="720682" y="2165541"/>
            <a:ext cx="1122992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rPr dirty="0" err="1" smtClean="0"/>
              <a:t>yzlt</a:t>
            </a:r>
            <a:r>
              <a:rPr lang="en-US" altLang="zh-CN" dirty="0" err="1"/>
              <a:t>+</a:t>
            </a:r>
            <a:r>
              <a:rPr dirty="0" err="1" smtClean="0"/>
              <a:t>40</a:t>
            </a:r>
            <a:r>
              <a:rPr dirty="0" smtClean="0"/>
              <a:t>/</a:t>
            </a:r>
            <a:r>
              <a:rPr dirty="0" err="1" smtClean="0"/>
              <a:t>50</a:t>
            </a:r>
            <a:r>
              <a:rPr dirty="0" err="1"/>
              <a:t>切割，表示厚度方向平行于y轴，长轴平行于z轴，并绕长度沿逆时针方向旋转40，再绕厚度沿逆时针方向旋转50</a:t>
            </a:r>
            <a:r>
              <a:rPr dirty="0"/>
              <a:t>。</a:t>
            </a:r>
          </a:p>
        </p:txBody>
      </p:sp>
      <p:sp>
        <p:nvSpPr>
          <p:cNvPr id="538" name="二次旋转切割"/>
          <p:cNvSpPr txBox="1"/>
          <p:nvPr/>
        </p:nvSpPr>
        <p:spPr>
          <a:xfrm>
            <a:off x="720682" y="1312578"/>
            <a:ext cx="25527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200">
                <a:solidFill>
                  <a:srgbClr val="D82DA9"/>
                </a:solidFill>
                <a:latin typeface="Helvetica"/>
                <a:ea typeface="Helvetica"/>
                <a:cs typeface="Helvetica"/>
                <a:sym typeface="Helvetica"/>
              </a:defRPr>
            </a:lvl1pPr>
          </a:lstStyle>
          <a:p>
            <a:r>
              <a:rPr dirty="0" err="1"/>
              <a:t>二次旋转切割</a:t>
            </a:r>
            <a:endParaRPr dirty="0"/>
          </a:p>
        </p:txBody>
      </p:sp>
      <p:pic>
        <p:nvPicPr>
          <p:cNvPr id="539" name="图像" descr="图像"/>
          <p:cNvPicPr>
            <a:picLocks noChangeAspect="1"/>
          </p:cNvPicPr>
          <p:nvPr/>
        </p:nvPicPr>
        <p:blipFill>
          <a:blip r:embed="rId2">
            <a:extLst/>
          </a:blip>
          <a:stretch>
            <a:fillRect/>
          </a:stretch>
        </p:blipFill>
        <p:spPr>
          <a:xfrm>
            <a:off x="3530405" y="3324464"/>
            <a:ext cx="5188274" cy="5205342"/>
          </a:xfrm>
          <a:prstGeom prst="rect">
            <a:avLst/>
          </a:prstGeom>
          <a:ln w="12700">
            <a:miter lim="400000"/>
          </a:ln>
        </p:spPr>
      </p:pic>
      <p:sp>
        <p:nvSpPr>
          <p:cNvPr id="540" name="xzlt+40/50cut"/>
          <p:cNvSpPr txBox="1"/>
          <p:nvPr/>
        </p:nvSpPr>
        <p:spPr>
          <a:xfrm>
            <a:off x="5446194" y="8529806"/>
            <a:ext cx="255372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457200">
              <a:defRPr b="0">
                <a:latin typeface="Helvetica"/>
                <a:ea typeface="Helvetica"/>
                <a:cs typeface="Helvetica"/>
                <a:sym typeface="Helvetica"/>
              </a:defRPr>
            </a:lvl1pPr>
          </a:lstStyle>
          <a:p>
            <a:r>
              <a:rPr lang="en-US" altLang="zh-CN" dirty="0" err="1" smtClean="0"/>
              <a:t>y</a:t>
            </a:r>
            <a:r>
              <a:rPr dirty="0" err="1" smtClean="0"/>
              <a:t>zlt+40</a:t>
            </a:r>
            <a:r>
              <a:rPr dirty="0" smtClean="0"/>
              <a:t>/</a:t>
            </a:r>
            <a:r>
              <a:rPr dirty="0" err="1" smtClean="0"/>
              <a:t>50cut</a:t>
            </a:r>
            <a:endParaRPr dirty="0"/>
          </a:p>
        </p:txBody>
      </p:sp>
      <p:sp>
        <p:nvSpPr>
          <p:cNvPr id="541" name="压电晶体的切割"/>
          <p:cNvSpPr>
            <a:spLocks noGrp="1"/>
          </p:cNvSpPr>
          <p:nvPr>
            <p:ph type="title"/>
          </p:nvPr>
        </p:nvSpPr>
        <p:spPr>
          <a:prstGeom prst="rect">
            <a:avLst/>
          </a:prstGeom>
        </p:spPr>
        <p:txBody>
          <a:bodyPr/>
          <a:lstStyle/>
          <a:p>
            <a:r>
              <a:t>压电晶体的切割</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压电方程"/>
          <p:cNvSpPr>
            <a:spLocks noGrp="1"/>
          </p:cNvSpPr>
          <p:nvPr>
            <p:ph type="title"/>
          </p:nvPr>
        </p:nvSpPr>
        <p:spPr>
          <a:prstGeom prst="rect">
            <a:avLst/>
          </a:prstGeom>
        </p:spPr>
        <p:txBody>
          <a:bodyPr/>
          <a:lstStyle/>
          <a:p>
            <a:r>
              <a:t>压电方程</a:t>
            </a:r>
          </a:p>
        </p:txBody>
      </p:sp>
      <p:sp>
        <p:nvSpPr>
          <p:cNvPr id="544" name="其中，d 为压电系数矩阵， dt 为逆压电系数矩阵，是描述压电效应的物理量。"/>
          <p:cNvSpPr txBox="1"/>
          <p:nvPr/>
        </p:nvSpPr>
        <p:spPr>
          <a:xfrm>
            <a:off x="841334" y="3158602"/>
            <a:ext cx="1166592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t>其中，</a:t>
            </a:r>
            <a:r>
              <a:rPr b="1" dirty="0" err="1"/>
              <a:t>d</a:t>
            </a:r>
            <a:r>
              <a:rPr b="1" dirty="0"/>
              <a:t> </a:t>
            </a:r>
            <a:r>
              <a:rPr dirty="0" err="1"/>
              <a:t>为压电系数矩阵</a:t>
            </a:r>
            <a:r>
              <a:rPr dirty="0"/>
              <a:t>，</a:t>
            </a:r>
            <a:r>
              <a:rPr b="1" dirty="0"/>
              <a:t> </a:t>
            </a:r>
            <a:r>
              <a:rPr b="1" dirty="0" err="1"/>
              <a:t>d</a:t>
            </a:r>
            <a:r>
              <a:rPr i="1" baseline="-5999" dirty="0" err="1"/>
              <a:t>t</a:t>
            </a:r>
            <a:r>
              <a:rPr i="1" baseline="-5999" dirty="0"/>
              <a:t> </a:t>
            </a:r>
            <a:r>
              <a:rPr dirty="0" err="1"/>
              <a:t>为逆压电系数矩阵，是描述压电效应的物理量</a:t>
            </a:r>
            <a:r>
              <a:rPr dirty="0"/>
              <a:t>。</a:t>
            </a:r>
          </a:p>
        </p:txBody>
      </p:sp>
      <p:pic>
        <p:nvPicPr>
          <p:cNvPr id="545" name="图像" descr="图像"/>
          <p:cNvPicPr>
            <a:picLocks noChangeAspect="1"/>
          </p:cNvPicPr>
          <p:nvPr/>
        </p:nvPicPr>
        <p:blipFill>
          <a:blip r:embed="rId2">
            <a:extLst/>
          </a:blip>
          <a:stretch>
            <a:fillRect/>
          </a:stretch>
        </p:blipFill>
        <p:spPr>
          <a:xfrm>
            <a:off x="5274909" y="2360134"/>
            <a:ext cx="1409701" cy="495301"/>
          </a:xfrm>
          <a:prstGeom prst="rect">
            <a:avLst/>
          </a:prstGeom>
          <a:ln w="12700">
            <a:miter lim="400000"/>
          </a:ln>
        </p:spPr>
      </p:pic>
      <p:sp>
        <p:nvSpPr>
          <p:cNvPr id="547" name="反映压电体中电位移，电场强度，应力和应变张量之间关系。"/>
          <p:cNvSpPr txBox="1"/>
          <p:nvPr/>
        </p:nvSpPr>
        <p:spPr>
          <a:xfrm>
            <a:off x="841334" y="964880"/>
            <a:ext cx="11116204"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2800" b="0">
                <a:latin typeface="Helvetica"/>
                <a:ea typeface="Helvetica"/>
                <a:cs typeface="Helvetica"/>
                <a:sym typeface="Helvetica"/>
              </a:defRPr>
            </a:pPr>
            <a:endParaRPr dirty="0"/>
          </a:p>
          <a:p>
            <a:pPr algn="l" defTabSz="457200">
              <a:defRPr sz="2800" b="0">
                <a:solidFill>
                  <a:srgbClr val="FF2600"/>
                </a:solidFill>
                <a:latin typeface="Helvetica"/>
                <a:ea typeface="Helvetica"/>
                <a:cs typeface="Helvetica"/>
                <a:sym typeface="Helvetica"/>
              </a:defRPr>
            </a:pPr>
            <a:r>
              <a:rPr dirty="0" err="1" smtClean="0">
                <a:solidFill>
                  <a:srgbClr val="000000"/>
                </a:solidFill>
              </a:rPr>
              <a:t>反映压电体中</a:t>
            </a:r>
            <a:r>
              <a:rPr dirty="0" err="1" smtClean="0"/>
              <a:t>电位移</a:t>
            </a:r>
            <a:r>
              <a:rPr lang="en-US" altLang="zh-CN" dirty="0" err="1" smtClean="0"/>
              <a:t>D</a:t>
            </a:r>
            <a:r>
              <a:rPr lang="en-US" altLang="zh-CN" dirty="0" smtClean="0"/>
              <a:t>(</a:t>
            </a:r>
            <a:r>
              <a:rPr lang="zh-CN" altLang="en-US" dirty="0" smtClean="0"/>
              <a:t>也即是电荷密度</a:t>
            </a:r>
            <a:r>
              <a:rPr lang="en-US" altLang="zh-CN" dirty="0" smtClean="0"/>
              <a:t>)</a:t>
            </a:r>
            <a:r>
              <a:rPr dirty="0" smtClean="0"/>
              <a:t>，</a:t>
            </a:r>
            <a:r>
              <a:rPr dirty="0" err="1"/>
              <a:t>电场强度，</a:t>
            </a:r>
            <a:r>
              <a:rPr dirty="0" err="1" smtClean="0"/>
              <a:t>应力和应变张量</a:t>
            </a:r>
            <a:r>
              <a:rPr lang="en-US" altLang="zh-CN" dirty="0" err="1" smtClean="0"/>
              <a:t>T</a:t>
            </a:r>
            <a:r>
              <a:rPr dirty="0" err="1" smtClean="0">
                <a:solidFill>
                  <a:srgbClr val="000000"/>
                </a:solidFill>
              </a:rPr>
              <a:t>之间关系</a:t>
            </a:r>
            <a:r>
              <a:rPr dirty="0">
                <a:solidFill>
                  <a:srgbClr val="000000"/>
                </a:solidFill>
              </a:rPr>
              <a:t>。</a:t>
            </a:r>
          </a:p>
        </p:txBody>
      </p:sp>
      <p:pic>
        <p:nvPicPr>
          <p:cNvPr id="548" name="图像" descr="图像"/>
          <p:cNvPicPr>
            <a:picLocks noChangeAspect="1"/>
          </p:cNvPicPr>
          <p:nvPr/>
        </p:nvPicPr>
        <p:blipFill>
          <a:blip r:embed="rId3">
            <a:extLst/>
          </a:blip>
          <a:srcRect t="11012"/>
          <a:stretch>
            <a:fillRect/>
          </a:stretch>
        </p:blipFill>
        <p:spPr>
          <a:xfrm>
            <a:off x="1662993" y="3653903"/>
            <a:ext cx="11066210" cy="5929127"/>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图像" descr="图像"/>
          <p:cNvPicPr>
            <a:picLocks noChangeAspect="1"/>
          </p:cNvPicPr>
          <p:nvPr/>
        </p:nvPicPr>
        <p:blipFill>
          <a:blip r:embed="rId2">
            <a:extLst/>
          </a:blip>
          <a:stretch>
            <a:fillRect/>
          </a:stretch>
        </p:blipFill>
        <p:spPr>
          <a:xfrm>
            <a:off x="1739900" y="4391900"/>
            <a:ext cx="5057801" cy="2442196"/>
          </a:xfrm>
          <a:prstGeom prst="rect">
            <a:avLst/>
          </a:prstGeom>
          <a:ln w="12700">
            <a:miter lim="400000"/>
          </a:ln>
        </p:spPr>
      </p:pic>
      <p:sp>
        <p:nvSpPr>
          <p:cNvPr id="551" name="按IRE规定，左旋石英晶体的d11和d14在受拉时取“+”，受压时取“-”，右旋石英晶体的d11和d14在受拉时取“-”，受压时取“+”。"/>
          <p:cNvSpPr txBox="1"/>
          <p:nvPr/>
        </p:nvSpPr>
        <p:spPr>
          <a:xfrm>
            <a:off x="783774" y="7549942"/>
            <a:ext cx="10167252"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500" b="0">
                <a:solidFill>
                  <a:srgbClr val="0433FF"/>
                </a:solidFill>
                <a:latin typeface="Helvetica"/>
                <a:ea typeface="Helvetica"/>
                <a:cs typeface="Helvetica"/>
                <a:sym typeface="Helvetica"/>
              </a:defRPr>
            </a:pPr>
            <a:r>
              <a:rPr dirty="0" err="1" smtClean="0"/>
              <a:t>左旋石英晶体的</a:t>
            </a:r>
            <a:r>
              <a:rPr i="1" dirty="0" err="1"/>
              <a:t>d</a:t>
            </a:r>
            <a:r>
              <a:rPr baseline="-5999" dirty="0" err="1"/>
              <a:t>11</a:t>
            </a:r>
            <a:r>
              <a:rPr dirty="0" err="1"/>
              <a:t>和d</a:t>
            </a:r>
            <a:r>
              <a:rPr baseline="-5999" dirty="0" err="1"/>
              <a:t>14</a:t>
            </a:r>
            <a:r>
              <a:rPr dirty="0" err="1"/>
              <a:t>在受拉时取</a:t>
            </a:r>
            <a:r>
              <a:rPr dirty="0"/>
              <a:t>“+”，</a:t>
            </a:r>
            <a:r>
              <a:rPr dirty="0" err="1"/>
              <a:t>受压时取</a:t>
            </a:r>
            <a:r>
              <a:rPr dirty="0"/>
              <a:t>“-”，</a:t>
            </a:r>
            <a:r>
              <a:rPr dirty="0" err="1"/>
              <a:t>右旋石英晶体的</a:t>
            </a:r>
            <a:r>
              <a:rPr i="1" dirty="0" err="1"/>
              <a:t>d</a:t>
            </a:r>
            <a:r>
              <a:rPr baseline="-5999" dirty="0" err="1"/>
              <a:t>11</a:t>
            </a:r>
            <a:r>
              <a:rPr dirty="0" err="1"/>
              <a:t>和d</a:t>
            </a:r>
            <a:r>
              <a:rPr baseline="-5999" dirty="0" err="1"/>
              <a:t>14</a:t>
            </a:r>
            <a:r>
              <a:rPr dirty="0" err="1"/>
              <a:t>在受拉时取</a:t>
            </a:r>
            <a:r>
              <a:rPr dirty="0"/>
              <a:t>“-”，</a:t>
            </a:r>
            <a:r>
              <a:rPr dirty="0" err="1"/>
              <a:t>受压时取</a:t>
            </a:r>
            <a:r>
              <a:rPr dirty="0"/>
              <a:t>“+”。</a:t>
            </a:r>
          </a:p>
        </p:txBody>
      </p:sp>
      <p:sp>
        <p:nvSpPr>
          <p:cNvPr id="552" name="压电方程"/>
          <p:cNvSpPr>
            <a:spLocks noGrp="1"/>
          </p:cNvSpPr>
          <p:nvPr>
            <p:ph type="title"/>
          </p:nvPr>
        </p:nvSpPr>
        <p:spPr>
          <a:prstGeom prst="rect">
            <a:avLst/>
          </a:prstGeom>
        </p:spPr>
        <p:txBody>
          <a:bodyPr/>
          <a:lstStyle/>
          <a:p>
            <a:r>
              <a:t>压电方程</a:t>
            </a:r>
          </a:p>
        </p:txBody>
      </p:sp>
      <p:sp>
        <p:nvSpPr>
          <p:cNvPr id="553" name="对于不同的压电材料，由于各向异性的程度不同，上述压电矩阵的18个压电常数中，实际独立存在的个数也各不相同，可以通过测试确定。"/>
          <p:cNvSpPr txBox="1"/>
          <p:nvPr/>
        </p:nvSpPr>
        <p:spPr>
          <a:xfrm>
            <a:off x="1052786" y="1698228"/>
            <a:ext cx="1089922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800" b="0">
                <a:latin typeface="Songti SC Regular"/>
                <a:ea typeface="Songti SC Regular"/>
                <a:cs typeface="Songti SC Regular"/>
                <a:sym typeface="Songti SC Regular"/>
              </a:defRPr>
            </a:lvl1pPr>
          </a:lstStyle>
          <a:p>
            <a:r>
              <a:t>对于不同的压电材料，由于各向异性的程度不同，上述压电矩阵的18个压电常数中，实际独立存在的个数也各不相同，可以通过测试确定。</a:t>
            </a:r>
          </a:p>
        </p:txBody>
      </p:sp>
      <p:sp>
        <p:nvSpPr>
          <p:cNvPr id="554" name="如X0o切型石英晶体的压电常数矩阵具体为："/>
          <p:cNvSpPr txBox="1"/>
          <p:nvPr/>
        </p:nvSpPr>
        <p:spPr>
          <a:xfrm>
            <a:off x="1078280" y="3327400"/>
            <a:ext cx="698744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b="0">
                <a:latin typeface="Songti SC Regular"/>
                <a:ea typeface="Songti SC Regular"/>
                <a:cs typeface="Songti SC Regular"/>
                <a:sym typeface="Songti SC Regular"/>
              </a:rPr>
              <a:t>如</a:t>
            </a:r>
            <a:r>
              <a:rPr b="0"/>
              <a:t>X0</a:t>
            </a:r>
            <a:r>
              <a:rPr b="0" baseline="56999"/>
              <a:t>o</a:t>
            </a:r>
            <a:r>
              <a:rPr sz="2800" b="0">
                <a:latin typeface="Songti SC Regular"/>
                <a:ea typeface="Songti SC Regular"/>
                <a:cs typeface="Songti SC Regular"/>
                <a:sym typeface="Songti SC Regular"/>
              </a:rPr>
              <a:t>切型石英晶体的压电常数矩阵具体为：</a:t>
            </a:r>
          </a:p>
        </p:txBody>
      </p:sp>
      <p:grpSp>
        <p:nvGrpSpPr>
          <p:cNvPr id="557" name="成组"/>
          <p:cNvGrpSpPr/>
          <p:nvPr/>
        </p:nvGrpSpPr>
        <p:grpSpPr>
          <a:xfrm>
            <a:off x="8069907" y="3886815"/>
            <a:ext cx="4097913" cy="3485274"/>
            <a:chOff x="0" y="0"/>
            <a:chExt cx="4097911" cy="3485272"/>
          </a:xfrm>
        </p:grpSpPr>
        <p:pic>
          <p:nvPicPr>
            <p:cNvPr id="555" name="246601544407728_.pic.jpg" descr="246601544407728_.pic.jpg"/>
            <p:cNvPicPr>
              <a:picLocks noChangeAspect="1"/>
            </p:cNvPicPr>
            <p:nvPr/>
          </p:nvPicPr>
          <p:blipFill>
            <a:blip r:embed="rId3">
              <a:extLst/>
            </a:blip>
            <a:srcRect l="12799" t="33543" r="15404" b="26488"/>
            <a:stretch>
              <a:fillRect/>
            </a:stretch>
          </p:blipFill>
          <p:spPr>
            <a:xfrm>
              <a:off x="0" y="0"/>
              <a:ext cx="4050059" cy="3006137"/>
            </a:xfrm>
            <a:prstGeom prst="rect">
              <a:avLst/>
            </a:prstGeom>
            <a:ln w="12700" cap="flat">
              <a:noFill/>
              <a:miter lim="400000"/>
            </a:ln>
            <a:effectLst/>
          </p:spPr>
        </p:pic>
        <p:sp>
          <p:nvSpPr>
            <p:cNvPr id="556" name="X0o切型石英晶体的力电分布"/>
            <p:cNvSpPr txBox="1"/>
            <p:nvPr/>
          </p:nvSpPr>
          <p:spPr>
            <a:xfrm>
              <a:off x="158473" y="2908998"/>
              <a:ext cx="3939440" cy="576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b="0"/>
                <a:t>X0</a:t>
              </a:r>
              <a:r>
                <a:rPr b="0" baseline="56999"/>
                <a:t>o</a:t>
              </a:r>
              <a:r>
                <a:rPr b="0">
                  <a:latin typeface="Songti SC Regular"/>
                  <a:ea typeface="Songti SC Regular"/>
                  <a:cs typeface="Songti SC Regular"/>
                  <a:sym typeface="Songti SC Regular"/>
                </a:rPr>
                <a:t>切型石英晶体的力电分布</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标题"/>
          <p:cNvSpPr>
            <a:spLocks noGrp="1"/>
          </p:cNvSpPr>
          <p:nvPr>
            <p:ph type="title"/>
          </p:nvPr>
        </p:nvSpPr>
        <p:spPr>
          <a:prstGeom prst="rect">
            <a:avLst/>
          </a:prstGeom>
        </p:spPr>
        <p:txBody>
          <a:bodyPr/>
          <a:lstStyle/>
          <a:p>
            <a:endParaRPr/>
          </a:p>
        </p:txBody>
      </p:sp>
      <p:sp>
        <p:nvSpPr>
          <p:cNvPr id="560" name="①x方向：只有d11的纵向压电效应〔图(a)〕、d12的横向压电效应〔图…"/>
          <p:cNvSpPr txBox="1"/>
          <p:nvPr/>
        </p:nvSpPr>
        <p:spPr>
          <a:xfrm>
            <a:off x="642667" y="1700859"/>
            <a:ext cx="11261096" cy="2749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solidFill>
                  <a:srgbClr val="FF4C00"/>
                </a:solidFill>
                <a:latin typeface="Helvetica"/>
                <a:ea typeface="Helvetica"/>
                <a:cs typeface="Helvetica"/>
                <a:sym typeface="Helvetica"/>
              </a:defRPr>
            </a:pPr>
            <a:r>
              <a:rPr dirty="0"/>
              <a:t>①</a:t>
            </a:r>
            <a:r>
              <a:rPr dirty="0" err="1"/>
              <a:t>x方向：</a:t>
            </a:r>
            <a:r>
              <a:rPr dirty="0" err="1">
                <a:solidFill>
                  <a:srgbClr val="000000"/>
                </a:solidFill>
              </a:rPr>
              <a:t>只有</a:t>
            </a:r>
            <a:r>
              <a:rPr dirty="0" err="1"/>
              <a:t>d11的纵向压电效应〔图</a:t>
            </a:r>
            <a:r>
              <a:rPr dirty="0"/>
              <a:t>(a)〕、</a:t>
            </a:r>
            <a:r>
              <a:rPr dirty="0" err="1"/>
              <a:t>d12的横向压电效应〔图</a:t>
            </a:r>
            <a:endParaRPr dirty="0"/>
          </a:p>
          <a:p>
            <a:pPr marL="342900" indent="-342900" algn="l" defTabSz="457200">
              <a:defRPr sz="2800" b="0">
                <a:latin typeface="Helvetica"/>
                <a:ea typeface="Helvetica"/>
                <a:cs typeface="Helvetica"/>
                <a:sym typeface="Helvetica"/>
              </a:defRPr>
            </a:pPr>
            <a:r>
              <a:rPr dirty="0"/>
              <a:t>(b)〕</a:t>
            </a:r>
            <a:r>
              <a:rPr dirty="0" err="1"/>
              <a:t>和d14的剪切压电效应〔图</a:t>
            </a:r>
            <a:r>
              <a:rPr dirty="0"/>
              <a:t>(c)〕。</a:t>
            </a:r>
          </a:p>
          <a:p>
            <a:pPr marL="342900" indent="-342900" algn="l" defTabSz="457200">
              <a:defRPr sz="3200" b="0">
                <a:latin typeface="Tahoma"/>
                <a:ea typeface="Tahoma"/>
                <a:cs typeface="Tahoma"/>
                <a:sym typeface="Tahoma"/>
              </a:defRPr>
            </a:pPr>
            <a:r>
              <a:rPr dirty="0"/>
              <a:t>        </a:t>
            </a:r>
          </a:p>
          <a:p>
            <a:pPr marL="342900" indent="-342900" algn="l" defTabSz="457200">
              <a:defRPr sz="2800" b="0">
                <a:latin typeface="Helvetica"/>
                <a:ea typeface="Helvetica"/>
                <a:cs typeface="Helvetica"/>
                <a:sym typeface="Helvetica"/>
              </a:defRPr>
            </a:pPr>
            <a:r>
              <a:rPr dirty="0">
                <a:solidFill>
                  <a:srgbClr val="FF4C00"/>
                </a:solidFill>
              </a:rPr>
              <a:t>②</a:t>
            </a:r>
            <a:r>
              <a:rPr dirty="0" err="1">
                <a:solidFill>
                  <a:srgbClr val="FF4C00"/>
                </a:solidFill>
              </a:rPr>
              <a:t>y方向：</a:t>
            </a:r>
            <a:r>
              <a:rPr dirty="0" err="1"/>
              <a:t>只有d25和d26的剪切压电效应〔</a:t>
            </a:r>
            <a:r>
              <a:rPr dirty="0" err="1" smtClean="0"/>
              <a:t>图</a:t>
            </a:r>
            <a:r>
              <a:rPr dirty="0" smtClean="0"/>
              <a:t>(</a:t>
            </a:r>
            <a:r>
              <a:rPr dirty="0"/>
              <a:t>c)(d)〕。</a:t>
            </a:r>
          </a:p>
          <a:p>
            <a:pPr marL="342900" indent="-342900" algn="l" defTabSz="457200">
              <a:defRPr sz="2800" b="0">
                <a:latin typeface="Helvetica"/>
                <a:ea typeface="Helvetica"/>
                <a:cs typeface="Helvetica"/>
                <a:sym typeface="Helvetica"/>
              </a:defRPr>
            </a:pPr>
            <a:endParaRPr dirty="0"/>
          </a:p>
          <a:p>
            <a:pPr marL="342900" indent="-342900" algn="l" defTabSz="457200">
              <a:defRPr sz="2800" b="0">
                <a:latin typeface="Helvetica"/>
                <a:ea typeface="Helvetica"/>
                <a:cs typeface="Helvetica"/>
                <a:sym typeface="Helvetica"/>
              </a:defRPr>
            </a:pPr>
            <a:r>
              <a:rPr dirty="0">
                <a:solidFill>
                  <a:srgbClr val="FF4C00"/>
                </a:solidFill>
              </a:rPr>
              <a:t>③</a:t>
            </a:r>
            <a:r>
              <a:rPr dirty="0" err="1">
                <a:solidFill>
                  <a:srgbClr val="FF4C00"/>
                </a:solidFill>
              </a:rPr>
              <a:t>z方向：</a:t>
            </a:r>
            <a:r>
              <a:rPr dirty="0" err="1"/>
              <a:t>无任何压电效应</a:t>
            </a:r>
            <a:endParaRPr dirty="0"/>
          </a:p>
        </p:txBody>
      </p:sp>
      <p:pic>
        <p:nvPicPr>
          <p:cNvPr id="561" name="图像" descr="图像"/>
          <p:cNvPicPr>
            <a:picLocks noChangeAspect="1"/>
          </p:cNvPicPr>
          <p:nvPr/>
        </p:nvPicPr>
        <p:blipFill>
          <a:blip r:embed="rId2">
            <a:extLst/>
          </a:blip>
          <a:stretch>
            <a:fillRect/>
          </a:stretch>
        </p:blipFill>
        <p:spPr>
          <a:xfrm>
            <a:off x="2064708" y="4516318"/>
            <a:ext cx="8387406" cy="459954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简介"/>
          <p:cNvSpPr>
            <a:spLocks noGrp="1"/>
          </p:cNvSpPr>
          <p:nvPr>
            <p:ph type="title"/>
          </p:nvPr>
        </p:nvSpPr>
        <p:spPr>
          <a:prstGeom prst="rect">
            <a:avLst/>
          </a:prstGeom>
        </p:spPr>
        <p:txBody>
          <a:bodyPr/>
          <a:lstStyle/>
          <a:p>
            <a:r>
              <a:t>简介</a:t>
            </a:r>
          </a:p>
        </p:txBody>
      </p:sp>
      <p:sp>
        <p:nvSpPr>
          <p:cNvPr id="417" name="压电式传感器的工作原理是基于某些介质材料的压电效应，是典型的双向有源传感器。…"/>
          <p:cNvSpPr txBox="1"/>
          <p:nvPr/>
        </p:nvSpPr>
        <p:spPr>
          <a:xfrm>
            <a:off x="692447" y="1978910"/>
            <a:ext cx="10140653" cy="3204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defRPr sz="2800" b="0">
                <a:latin typeface="宋体"/>
                <a:ea typeface="宋体"/>
                <a:cs typeface="宋体"/>
                <a:sym typeface="宋体"/>
              </a:defRPr>
            </a:pPr>
            <a:r>
              <a:rPr dirty="0" err="1"/>
              <a:t>压电式传感器的工作原理是基于某些介质材料的</a:t>
            </a:r>
            <a:r>
              <a:rPr dirty="0" err="1">
                <a:solidFill>
                  <a:srgbClr val="FF0000"/>
                </a:solidFill>
              </a:rPr>
              <a:t>压电效应</a:t>
            </a:r>
            <a:r>
              <a:rPr dirty="0" err="1"/>
              <a:t>，</a:t>
            </a:r>
            <a:r>
              <a:rPr dirty="0" err="1" smtClean="0"/>
              <a:t>是典型的</a:t>
            </a:r>
            <a:r>
              <a:rPr dirty="0" err="1" smtClean="0">
                <a:solidFill>
                  <a:srgbClr val="FF0000"/>
                </a:solidFill>
              </a:rPr>
              <a:t>双向</a:t>
            </a:r>
            <a:r>
              <a:rPr lang="zh-CN" altLang="en-US" dirty="0">
                <a:solidFill>
                  <a:srgbClr val="FF0000"/>
                </a:solidFill>
              </a:rPr>
              <a:t>无</a:t>
            </a:r>
            <a:r>
              <a:rPr dirty="0" err="1" smtClean="0">
                <a:solidFill>
                  <a:srgbClr val="FF0000"/>
                </a:solidFill>
              </a:rPr>
              <a:t>源传感器</a:t>
            </a:r>
            <a:r>
              <a:rPr dirty="0"/>
              <a:t>。</a:t>
            </a:r>
          </a:p>
          <a:p>
            <a:pPr algn="just" defTabSz="914400">
              <a:lnSpc>
                <a:spcPct val="120000"/>
              </a:lnSpc>
              <a:defRPr sz="2800" b="0">
                <a:latin typeface="宋体"/>
                <a:ea typeface="宋体"/>
                <a:cs typeface="宋体"/>
                <a:sym typeface="宋体"/>
              </a:defRPr>
            </a:pPr>
            <a:endParaRPr dirty="0"/>
          </a:p>
          <a:p>
            <a:pPr algn="just" defTabSz="914400">
              <a:lnSpc>
                <a:spcPct val="120000"/>
              </a:lnSpc>
              <a:defRPr sz="2800" b="0">
                <a:latin typeface="宋体"/>
                <a:ea typeface="宋体"/>
                <a:cs typeface="宋体"/>
                <a:sym typeface="宋体"/>
              </a:defRPr>
            </a:pPr>
            <a:r>
              <a:rPr dirty="0"/>
              <a:t>压电式传感器具有</a:t>
            </a:r>
            <a:r>
              <a:rPr dirty="0">
                <a:solidFill>
                  <a:srgbClr val="0000CC"/>
                </a:solidFill>
              </a:rPr>
              <a:t>体积小、重量轻、工作频带宽</a:t>
            </a:r>
            <a:r>
              <a:rPr dirty="0"/>
              <a:t>等特点，因此在各种动态力、机械冲击与振动的测量，以及声学、医学、力学、宇航等方面都得到了非常广泛的应用。</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逆压电方程的压电常数矩阵是正压电方程压电常数矩阵的转置矩阵。"/>
          <p:cNvSpPr txBox="1"/>
          <p:nvPr/>
        </p:nvSpPr>
        <p:spPr>
          <a:xfrm>
            <a:off x="535352" y="1327667"/>
            <a:ext cx="10957953"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342900" indent="-342900" algn="l" defTabSz="457200">
              <a:defRPr sz="2800" b="0">
                <a:latin typeface="Helvetica"/>
                <a:ea typeface="Helvetica"/>
                <a:cs typeface="Helvetica"/>
                <a:sym typeface="Helvetica"/>
              </a:defRPr>
            </a:lvl1pPr>
          </a:lstStyle>
          <a:p>
            <a:r>
              <a:rPr dirty="0" err="1"/>
              <a:t>逆压电方程的压电常数矩阵是正压电方程压电常数矩阵的转置矩阵</a:t>
            </a:r>
            <a:r>
              <a:rPr dirty="0" err="1" smtClean="0"/>
              <a:t>。</a:t>
            </a:r>
            <a:r>
              <a:rPr lang="en-US" altLang="zh-CN" dirty="0" err="1" smtClean="0"/>
              <a:t>S</a:t>
            </a:r>
            <a:r>
              <a:rPr lang="zh-CN" altLang="en-US" dirty="0" smtClean="0"/>
              <a:t>为应变，</a:t>
            </a:r>
            <a:r>
              <a:rPr lang="en-US" altLang="zh-CN" dirty="0" smtClean="0"/>
              <a:t>E</a:t>
            </a:r>
            <a:r>
              <a:rPr lang="zh-CN" altLang="en-US" dirty="0" smtClean="0"/>
              <a:t>为外电场强度。</a:t>
            </a:r>
            <a:endParaRPr dirty="0"/>
          </a:p>
        </p:txBody>
      </p:sp>
      <p:pic>
        <p:nvPicPr>
          <p:cNvPr id="564" name="图像" descr="图像"/>
          <p:cNvPicPr>
            <a:picLocks noChangeAspect="1"/>
          </p:cNvPicPr>
          <p:nvPr/>
        </p:nvPicPr>
        <p:blipFill>
          <a:blip r:embed="rId2">
            <a:extLst/>
          </a:blip>
          <a:stretch>
            <a:fillRect/>
          </a:stretch>
        </p:blipFill>
        <p:spPr>
          <a:xfrm>
            <a:off x="2193772" y="2491268"/>
            <a:ext cx="8694622" cy="6428602"/>
          </a:xfrm>
          <a:prstGeom prst="rect">
            <a:avLst/>
          </a:prstGeom>
          <a:ln w="12700">
            <a:miter lim="400000"/>
          </a:ln>
        </p:spPr>
      </p:pic>
      <p:sp>
        <p:nvSpPr>
          <p:cNvPr id="565" name="压电方程"/>
          <p:cNvSpPr>
            <a:spLocks noGrp="1"/>
          </p:cNvSpPr>
          <p:nvPr>
            <p:ph type="title"/>
          </p:nvPr>
        </p:nvSpPr>
        <p:spPr>
          <a:prstGeom prst="rect">
            <a:avLst/>
          </a:prstGeom>
        </p:spPr>
        <p:txBody>
          <a:bodyPr/>
          <a:lstStyle/>
          <a:p>
            <a:r>
              <a:t>压电方程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结论：…"/>
          <p:cNvSpPr txBox="1"/>
          <p:nvPr/>
        </p:nvSpPr>
        <p:spPr>
          <a:xfrm>
            <a:off x="654050" y="2064407"/>
            <a:ext cx="11696700" cy="3643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457200">
              <a:defRPr sz="3200">
                <a:solidFill>
                  <a:srgbClr val="AB4500"/>
                </a:solidFill>
                <a:latin typeface="Helvetica"/>
                <a:ea typeface="Helvetica"/>
                <a:cs typeface="Helvetica"/>
                <a:sym typeface="Helvetica"/>
              </a:defRPr>
            </a:pPr>
            <a:r>
              <a:t>结论：</a:t>
            </a:r>
          </a:p>
          <a:p>
            <a:pPr marL="342900" indent="-342900" algn="l" defTabSz="457200">
              <a:defRPr sz="2800" b="0">
                <a:latin typeface="Helvetica"/>
                <a:ea typeface="Helvetica"/>
                <a:cs typeface="Helvetica"/>
                <a:sym typeface="Helvetica"/>
              </a:defRPr>
            </a:pPr>
            <a:r>
              <a:rPr sz="3600">
                <a:latin typeface="Tahoma"/>
                <a:ea typeface="Tahoma"/>
                <a:cs typeface="Tahoma"/>
                <a:sym typeface="Tahoma"/>
              </a:rPr>
              <a:t>        </a:t>
            </a:r>
            <a:r>
              <a:t>压电晶体的正压电效应和逆压电效应是</a:t>
            </a:r>
            <a:r>
              <a:rPr>
                <a:solidFill>
                  <a:srgbClr val="FF4C00"/>
                </a:solidFill>
              </a:rPr>
              <a:t>对应存在</a:t>
            </a:r>
            <a:r>
              <a:t>的，哪个方向上有正压电效应，则在此方向上必定存在逆压电效应，而且</a:t>
            </a:r>
            <a:r>
              <a:rPr>
                <a:solidFill>
                  <a:srgbClr val="FF4C00"/>
                </a:solidFill>
              </a:rPr>
              <a:t>力-电之间呈线性关系</a:t>
            </a:r>
            <a:r>
              <a:t>。</a:t>
            </a:r>
            <a:endParaRPr sz="3200"/>
          </a:p>
          <a:p>
            <a:pPr marL="342900" indent="-342900" algn="l" defTabSz="457200">
              <a:defRPr sz="2800" b="0">
                <a:latin typeface="Helvetica"/>
                <a:ea typeface="Helvetica"/>
                <a:cs typeface="Helvetica"/>
                <a:sym typeface="Helvetica"/>
              </a:defRPr>
            </a:pPr>
            <a:r>
              <a:t>     </a:t>
            </a:r>
          </a:p>
          <a:p>
            <a:pPr marL="342900" indent="-342900" algn="l" defTabSz="457200">
              <a:defRPr sz="2800" b="0" u="sng">
                <a:solidFill>
                  <a:srgbClr val="E02DA4"/>
                </a:solidFill>
                <a:latin typeface="Helvetica"/>
                <a:ea typeface="Helvetica"/>
                <a:cs typeface="Helvetica"/>
                <a:sym typeface="Helvetica"/>
              </a:defRPr>
            </a:pPr>
            <a:r>
              <a:rPr u="none">
                <a:solidFill>
                  <a:srgbClr val="000000"/>
                </a:solidFill>
              </a:rPr>
              <a:t>      </a:t>
            </a:r>
            <a:r>
              <a:t>石英晶体不是在任何方向上都存在压电效应</a:t>
            </a:r>
          </a:p>
        </p:txBody>
      </p:sp>
      <p:sp>
        <p:nvSpPr>
          <p:cNvPr id="568" name="压电方程"/>
          <p:cNvSpPr>
            <a:spLocks noGrp="1"/>
          </p:cNvSpPr>
          <p:nvPr>
            <p:ph type="title"/>
          </p:nvPr>
        </p:nvSpPr>
        <p:spPr>
          <a:prstGeom prst="rect">
            <a:avLst/>
          </a:prstGeom>
        </p:spPr>
        <p:txBody>
          <a:bodyPr/>
          <a:lstStyle/>
          <a:p>
            <a:r>
              <a:t>压电方程</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图像" descr="图像"/>
          <p:cNvPicPr>
            <a:picLocks noChangeAspect="1"/>
          </p:cNvPicPr>
          <p:nvPr/>
        </p:nvPicPr>
        <p:blipFill>
          <a:blip r:embed="rId2">
            <a:extLst/>
          </a:blip>
          <a:stretch>
            <a:fillRect/>
          </a:stretch>
        </p:blipFill>
        <p:spPr>
          <a:xfrm>
            <a:off x="3970565" y="4167211"/>
            <a:ext cx="5063670" cy="5018991"/>
          </a:xfrm>
          <a:prstGeom prst="rect">
            <a:avLst/>
          </a:prstGeom>
          <a:ln w="12700">
            <a:miter lim="400000"/>
          </a:ln>
        </p:spPr>
      </p:pic>
      <p:sp>
        <p:nvSpPr>
          <p:cNvPr id="571" name="压电方程"/>
          <p:cNvSpPr>
            <a:spLocks noGrp="1"/>
          </p:cNvSpPr>
          <p:nvPr>
            <p:ph type="title"/>
          </p:nvPr>
        </p:nvSpPr>
        <p:spPr>
          <a:prstGeom prst="rect">
            <a:avLst/>
          </a:prstGeom>
        </p:spPr>
        <p:txBody>
          <a:bodyPr/>
          <a:lstStyle/>
          <a:p>
            <a:r>
              <a:t>压电方程</a:t>
            </a:r>
          </a:p>
        </p:txBody>
      </p:sp>
      <p:grpSp>
        <p:nvGrpSpPr>
          <p:cNvPr id="574" name="成组"/>
          <p:cNvGrpSpPr/>
          <p:nvPr/>
        </p:nvGrpSpPr>
        <p:grpSpPr>
          <a:xfrm>
            <a:off x="623763" y="1892300"/>
            <a:ext cx="11020675" cy="2133602"/>
            <a:chOff x="0" y="0"/>
            <a:chExt cx="11020674" cy="2133601"/>
          </a:xfrm>
        </p:grpSpPr>
        <p:sp>
          <p:nvSpPr>
            <p:cNvPr id="572" name="对于压电陶瓷，通常取它的极化方向为z轴，垂直于z轴的平面上任何直线都可作为x或y轴，在是和石英晶体的不同之处。当压电陶瓷在沿极化方向受力时，则在垂直于z轴的上、下两表面上将会出现电荷，其电荷量q与作用力F成正比，即                  。"/>
            <p:cNvSpPr txBox="1"/>
            <p:nvPr/>
          </p:nvSpPr>
          <p:spPr>
            <a:xfrm>
              <a:off x="0" y="0"/>
              <a:ext cx="11020674" cy="2133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spcBef>
                  <a:spcPts val="4200"/>
                </a:spcBef>
                <a:defRPr sz="2800" b="0">
                  <a:latin typeface="Songti SC Regular"/>
                  <a:ea typeface="Songti SC Regular"/>
                  <a:cs typeface="Songti SC Regular"/>
                  <a:sym typeface="Songti SC Regular"/>
                </a:defRPr>
              </a:pPr>
              <a:r>
                <a:t>对于压电陶瓷，通常取它的极化方向为z轴，垂直于z轴的平面上任何直线都可作为x或y轴，在是和石英晶体的不同之处。当压电陶瓷在沿极化方向受力时，则在垂直于z轴的上、下两表面上将会出现电荷，其电荷量q与作用力F成正比，即                  。 </a:t>
              </a:r>
            </a:p>
          </p:txBody>
        </p:sp>
        <p:pic>
          <p:nvPicPr>
            <p:cNvPr id="573" name="图像" descr="图像"/>
            <p:cNvPicPr>
              <a:picLocks noChangeAspect="1"/>
            </p:cNvPicPr>
            <p:nvPr/>
          </p:nvPicPr>
          <p:blipFill>
            <a:blip r:embed="rId3">
              <a:extLst/>
            </a:blip>
            <a:stretch>
              <a:fillRect/>
            </a:stretch>
          </p:blipFill>
          <p:spPr>
            <a:xfrm>
              <a:off x="4786436" y="1476814"/>
              <a:ext cx="1447801" cy="577288"/>
            </a:xfrm>
            <a:prstGeom prst="rect">
              <a:avLst/>
            </a:prstGeom>
            <a:ln w="12700" cap="flat">
              <a:noFill/>
              <a:miter lim="400000"/>
            </a:ln>
            <a:effectLst/>
          </p:spPr>
        </p:pic>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压电方程"/>
          <p:cNvSpPr>
            <a:spLocks noGrp="1"/>
          </p:cNvSpPr>
          <p:nvPr>
            <p:ph type="title"/>
          </p:nvPr>
        </p:nvSpPr>
        <p:spPr>
          <a:prstGeom prst="rect">
            <a:avLst/>
          </a:prstGeom>
        </p:spPr>
        <p:txBody>
          <a:bodyPr/>
          <a:lstStyle/>
          <a:p>
            <a:r>
              <a:t>压电方程</a:t>
            </a:r>
          </a:p>
        </p:txBody>
      </p:sp>
      <p:sp>
        <p:nvSpPr>
          <p:cNvPr id="577" name="小结：…"/>
          <p:cNvSpPr txBox="1"/>
          <p:nvPr/>
        </p:nvSpPr>
        <p:spPr>
          <a:xfrm>
            <a:off x="988193" y="2063750"/>
            <a:ext cx="11028414" cy="356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200" b="0">
                <a:solidFill>
                  <a:srgbClr val="D82DA9"/>
                </a:solidFill>
                <a:latin typeface="Helvetica"/>
                <a:ea typeface="Helvetica"/>
                <a:cs typeface="Helvetica"/>
                <a:sym typeface="Helvetica"/>
              </a:defRPr>
            </a:pPr>
            <a:r>
              <a:t>小结：</a:t>
            </a:r>
          </a:p>
          <a:p>
            <a:pPr algn="l" defTabSz="457200">
              <a:defRPr sz="2800" b="0">
                <a:latin typeface="Helvetica"/>
                <a:ea typeface="Helvetica"/>
                <a:cs typeface="Helvetica"/>
                <a:sym typeface="Helvetica"/>
              </a:defRPr>
            </a:pPr>
            <a:endParaRPr/>
          </a:p>
          <a:p>
            <a:pPr algn="l" defTabSz="457200">
              <a:defRPr sz="2800" b="0">
                <a:latin typeface="Helvetica"/>
                <a:ea typeface="Helvetica"/>
                <a:cs typeface="Helvetica"/>
                <a:sym typeface="Helvetica"/>
              </a:defRPr>
            </a:pPr>
            <a:r>
              <a:t>1）在x和y方向上分别只有d15和d24的厚度剪切压电效应；</a:t>
            </a:r>
          </a:p>
          <a:p>
            <a:pPr algn="l" defTabSz="457200">
              <a:defRPr sz="2800" b="0">
                <a:latin typeface="Helvetica"/>
                <a:ea typeface="Helvetica"/>
                <a:cs typeface="Helvetica"/>
                <a:sym typeface="Helvetica"/>
              </a:defRPr>
            </a:pPr>
            <a:r>
              <a:t>2）在z方向存在有d33的纵向压电效应，d31和d32的横向压电效应；</a:t>
            </a:r>
          </a:p>
          <a:p>
            <a:pPr algn="l" defTabSz="457200">
              <a:defRPr sz="2800" b="0">
                <a:latin typeface="Helvetica"/>
                <a:ea typeface="Helvetica"/>
                <a:cs typeface="Helvetica"/>
                <a:sym typeface="Helvetica"/>
              </a:defRPr>
            </a:pPr>
            <a:r>
              <a:t>3）在z方向还可得到三向应力T1、T2、T3同时作用下，产生体积变形压电效应。</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等效电路"/>
          <p:cNvSpPr>
            <a:spLocks noGrp="1"/>
          </p:cNvSpPr>
          <p:nvPr>
            <p:ph type="title"/>
          </p:nvPr>
        </p:nvSpPr>
        <p:spPr>
          <a:prstGeom prst="rect">
            <a:avLst/>
          </a:prstGeom>
        </p:spPr>
        <p:txBody>
          <a:bodyPr/>
          <a:lstStyle/>
          <a:p>
            <a:r>
              <a:t>等效电路</a:t>
            </a:r>
          </a:p>
        </p:txBody>
      </p:sp>
      <p:sp>
        <p:nvSpPr>
          <p:cNvPr id="580" name="相对介电常数为εr，极化面积为A，厚度为t的压电片的两电极出现等量异号的电荷，中间为绝缘体，可视为一个自源电容器："/>
          <p:cNvSpPr txBox="1"/>
          <p:nvPr/>
        </p:nvSpPr>
        <p:spPr>
          <a:xfrm>
            <a:off x="711918" y="1748319"/>
            <a:ext cx="1158096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Songti SC Regular"/>
                <a:ea typeface="Songti SC Regular"/>
                <a:cs typeface="Songti SC Regular"/>
                <a:sym typeface="Songti SC Regular"/>
              </a:defRPr>
            </a:pPr>
            <a:r>
              <a:rPr dirty="0" err="1"/>
              <a:t>相对介电常数为ε</a:t>
            </a:r>
            <a:r>
              <a:rPr baseline="-5999" dirty="0" err="1"/>
              <a:t>r</a:t>
            </a:r>
            <a:r>
              <a:rPr dirty="0" err="1"/>
              <a:t>，极化面积为A，厚度为t的压电片的两电极出现等量异号的电荷，中间为绝缘体，可视为一个自源</a:t>
            </a:r>
            <a:r>
              <a:rPr dirty="0" err="1">
                <a:solidFill>
                  <a:srgbClr val="434ED6"/>
                </a:solidFill>
              </a:rPr>
              <a:t>电容器</a:t>
            </a:r>
            <a:r>
              <a:rPr dirty="0">
                <a:solidFill>
                  <a:srgbClr val="434ED6"/>
                </a:solidFill>
              </a:rPr>
              <a:t>：</a:t>
            </a:r>
          </a:p>
        </p:txBody>
      </p:sp>
      <p:pic>
        <p:nvPicPr>
          <p:cNvPr id="581" name="图像" descr="图像"/>
          <p:cNvPicPr>
            <a:picLocks noChangeAspect="1"/>
          </p:cNvPicPr>
          <p:nvPr/>
        </p:nvPicPr>
        <p:blipFill>
          <a:blip r:embed="rId2">
            <a:extLst/>
          </a:blip>
          <a:stretch>
            <a:fillRect/>
          </a:stretch>
        </p:blipFill>
        <p:spPr>
          <a:xfrm>
            <a:off x="4826000" y="3536950"/>
            <a:ext cx="2184400" cy="1181100"/>
          </a:xfrm>
          <a:prstGeom prst="rect">
            <a:avLst/>
          </a:prstGeom>
          <a:ln w="12700">
            <a:miter lim="400000"/>
          </a:ln>
        </p:spPr>
      </p:pic>
      <p:pic>
        <p:nvPicPr>
          <p:cNvPr id="582" name="图像" descr="图像"/>
          <p:cNvPicPr>
            <a:picLocks noChangeAspect="1"/>
          </p:cNvPicPr>
          <p:nvPr/>
        </p:nvPicPr>
        <p:blipFill>
          <a:blip r:embed="rId3">
            <a:extLst/>
          </a:blip>
          <a:stretch>
            <a:fillRect/>
          </a:stretch>
        </p:blipFill>
        <p:spPr>
          <a:xfrm>
            <a:off x="2241434" y="4913313"/>
            <a:ext cx="8521931" cy="370912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图像" descr="图像"/>
          <p:cNvPicPr>
            <a:picLocks noChangeAspect="1"/>
          </p:cNvPicPr>
          <p:nvPr/>
        </p:nvPicPr>
        <p:blipFill>
          <a:blip r:embed="rId2">
            <a:extLst/>
          </a:blip>
          <a:stretch>
            <a:fillRect/>
          </a:stretch>
        </p:blipFill>
        <p:spPr>
          <a:xfrm>
            <a:off x="1270000" y="2746550"/>
            <a:ext cx="3200400" cy="2641601"/>
          </a:xfrm>
          <a:prstGeom prst="rect">
            <a:avLst/>
          </a:prstGeom>
          <a:ln w="12700">
            <a:miter lim="400000"/>
          </a:ln>
        </p:spPr>
      </p:pic>
      <p:sp>
        <p:nvSpPr>
          <p:cNvPr id="585" name="(a) 当需要压电器件输出电压时，可等效为与电容串联的电压源，开路状态输出电压及电压灵敏度为："/>
          <p:cNvSpPr txBox="1"/>
          <p:nvPr/>
        </p:nvSpPr>
        <p:spPr>
          <a:xfrm>
            <a:off x="708066" y="1790700"/>
            <a:ext cx="8909258"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Songti SC Bold"/>
                <a:ea typeface="Songti SC Bold"/>
                <a:cs typeface="Songti SC Bold"/>
                <a:sym typeface="Songti SC Bold"/>
              </a:defRPr>
            </a:lvl1pPr>
          </a:lstStyle>
          <a:p>
            <a:r>
              <a:t>(a) 当需要压电器件输出电压时，可等效为与电容串联的电压源，开路状态输出电压及电压灵敏度为：</a:t>
            </a:r>
          </a:p>
        </p:txBody>
      </p:sp>
      <p:pic>
        <p:nvPicPr>
          <p:cNvPr id="586" name="图像" descr="图像"/>
          <p:cNvPicPr>
            <a:picLocks noChangeAspect="1"/>
          </p:cNvPicPr>
          <p:nvPr/>
        </p:nvPicPr>
        <p:blipFill>
          <a:blip r:embed="rId3">
            <a:extLst/>
          </a:blip>
          <a:stretch>
            <a:fillRect/>
          </a:stretch>
        </p:blipFill>
        <p:spPr>
          <a:xfrm>
            <a:off x="4827608" y="3222800"/>
            <a:ext cx="3111501" cy="1689101"/>
          </a:xfrm>
          <a:prstGeom prst="rect">
            <a:avLst/>
          </a:prstGeom>
          <a:ln w="12700">
            <a:miter lim="400000"/>
          </a:ln>
        </p:spPr>
      </p:pic>
      <p:sp>
        <p:nvSpPr>
          <p:cNvPr id="587" name="(b)当需要压电器件输出电荷时，可等效为与电容并联的电荷源，开路状态输出电荷及电荷灵敏度为："/>
          <p:cNvSpPr txBox="1"/>
          <p:nvPr/>
        </p:nvSpPr>
        <p:spPr>
          <a:xfrm>
            <a:off x="703304" y="5226400"/>
            <a:ext cx="856304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Songti SC Bold"/>
                <a:ea typeface="Songti SC Bold"/>
                <a:cs typeface="Songti SC Bold"/>
                <a:sym typeface="Songti SC Bold"/>
              </a:defRPr>
            </a:lvl1pPr>
          </a:lstStyle>
          <a:p>
            <a:r>
              <a:t>(b)当需要压电器件输出电荷时，可等效为与电容并联的电荷源，开路状态输出电荷及电荷灵敏度为：</a:t>
            </a:r>
          </a:p>
        </p:txBody>
      </p:sp>
      <p:pic>
        <p:nvPicPr>
          <p:cNvPr id="588" name="图像" descr="图像"/>
          <p:cNvPicPr>
            <a:picLocks noChangeAspect="1"/>
          </p:cNvPicPr>
          <p:nvPr/>
        </p:nvPicPr>
        <p:blipFill>
          <a:blip r:embed="rId4">
            <a:extLst/>
          </a:blip>
          <a:stretch>
            <a:fillRect/>
          </a:stretch>
        </p:blipFill>
        <p:spPr>
          <a:xfrm>
            <a:off x="1219200" y="6240550"/>
            <a:ext cx="3124200" cy="2311401"/>
          </a:xfrm>
          <a:prstGeom prst="rect">
            <a:avLst/>
          </a:prstGeom>
          <a:ln w="12700">
            <a:miter lim="400000"/>
          </a:ln>
        </p:spPr>
      </p:pic>
      <p:pic>
        <p:nvPicPr>
          <p:cNvPr id="589" name="图像" descr="图像"/>
          <p:cNvPicPr>
            <a:picLocks noChangeAspect="1"/>
          </p:cNvPicPr>
          <p:nvPr/>
        </p:nvPicPr>
        <p:blipFill>
          <a:blip r:embed="rId5">
            <a:extLst/>
          </a:blip>
          <a:stretch>
            <a:fillRect/>
          </a:stretch>
        </p:blipFill>
        <p:spPr>
          <a:xfrm>
            <a:off x="4578350" y="6438900"/>
            <a:ext cx="1587500" cy="584200"/>
          </a:xfrm>
          <a:prstGeom prst="rect">
            <a:avLst/>
          </a:prstGeom>
          <a:ln w="12700">
            <a:miter lim="400000"/>
          </a:ln>
        </p:spPr>
      </p:pic>
      <p:pic>
        <p:nvPicPr>
          <p:cNvPr id="590" name="图像" descr="图像"/>
          <p:cNvPicPr>
            <a:picLocks noChangeAspect="1"/>
          </p:cNvPicPr>
          <p:nvPr/>
        </p:nvPicPr>
        <p:blipFill>
          <a:blip r:embed="rId6">
            <a:extLst/>
          </a:blip>
          <a:stretch>
            <a:fillRect/>
          </a:stretch>
        </p:blipFill>
        <p:spPr>
          <a:xfrm>
            <a:off x="4476750" y="7173824"/>
            <a:ext cx="3467100" cy="965201"/>
          </a:xfrm>
          <a:prstGeom prst="rect">
            <a:avLst/>
          </a:prstGeom>
          <a:ln w="12700">
            <a:miter lim="400000"/>
          </a:ln>
        </p:spPr>
      </p:pic>
      <p:sp>
        <p:nvSpPr>
          <p:cNvPr id="591" name="Ku与Kq之间存在如下关系："/>
          <p:cNvSpPr txBox="1"/>
          <p:nvPr/>
        </p:nvSpPr>
        <p:spPr>
          <a:xfrm>
            <a:off x="8728533" y="6324600"/>
            <a:ext cx="447352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a:latin typeface="Helvetica"/>
                <a:ea typeface="Helvetica"/>
                <a:cs typeface="Helvetica"/>
                <a:sym typeface="Helvetica"/>
              </a:defRPr>
            </a:pPr>
            <a:r>
              <a:t>K</a:t>
            </a:r>
            <a:r>
              <a:rPr baseline="-5999"/>
              <a:t>u</a:t>
            </a:r>
            <a:r>
              <a:t>与K</a:t>
            </a:r>
            <a:r>
              <a:rPr baseline="-5999"/>
              <a:t>q</a:t>
            </a:r>
            <a:r>
              <a:t>之间存在如下关系：</a:t>
            </a:r>
          </a:p>
        </p:txBody>
      </p:sp>
      <p:pic>
        <p:nvPicPr>
          <p:cNvPr id="592" name="图像" descr="图像"/>
          <p:cNvPicPr>
            <a:picLocks noChangeAspect="1"/>
          </p:cNvPicPr>
          <p:nvPr/>
        </p:nvPicPr>
        <p:blipFill>
          <a:blip r:embed="rId7">
            <a:extLst/>
          </a:blip>
          <a:stretch>
            <a:fillRect/>
          </a:stretch>
        </p:blipFill>
        <p:spPr>
          <a:xfrm>
            <a:off x="9893300" y="7186524"/>
            <a:ext cx="1752600" cy="939801"/>
          </a:xfrm>
          <a:prstGeom prst="rect">
            <a:avLst/>
          </a:prstGeom>
          <a:ln w="12700">
            <a:miter lim="400000"/>
          </a:ln>
        </p:spPr>
      </p:pic>
      <p:sp>
        <p:nvSpPr>
          <p:cNvPr id="593" name="以上为理想等效电路，只有在压电器件本身理想绝缘、无泄漏、输出端开路条件下成立。"/>
          <p:cNvSpPr txBox="1"/>
          <p:nvPr/>
        </p:nvSpPr>
        <p:spPr>
          <a:xfrm>
            <a:off x="9531350" y="2937050"/>
            <a:ext cx="3111501" cy="2667001"/>
          </a:xfrm>
          <a:prstGeom prst="rect">
            <a:avLst/>
          </a:prstGeom>
          <a:ln w="25400">
            <a:solidFill>
              <a:schemeClr val="accent3">
                <a:hueOff val="914337"/>
                <a:satOff val="31515"/>
                <a:lumOff val="-3079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a:latin typeface="Helvetica"/>
                <a:ea typeface="Helvetica"/>
                <a:cs typeface="Helvetica"/>
                <a:sym typeface="Helvetica"/>
              </a:defRPr>
            </a:lvl1pPr>
          </a:lstStyle>
          <a:p>
            <a:r>
              <a:t>以上为理想等效电路，只有在压电器件本身理想绝缘、无泄漏、输出端开路条件下成立。</a:t>
            </a:r>
          </a:p>
        </p:txBody>
      </p:sp>
      <p:sp>
        <p:nvSpPr>
          <p:cNvPr id="594" name="等效电路"/>
          <p:cNvSpPr>
            <a:spLocks noGrp="1"/>
          </p:cNvSpPr>
          <p:nvPr>
            <p:ph type="title"/>
          </p:nvPr>
        </p:nvSpPr>
        <p:spPr>
          <a:prstGeom prst="rect">
            <a:avLst/>
          </a:prstGeom>
        </p:spPr>
        <p:txBody>
          <a:bodyPr/>
          <a:lstStyle/>
          <a:p>
            <a:r>
              <a:t>等效电路</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实际等效电路"/>
          <p:cNvSpPr>
            <a:spLocks noGrp="1"/>
          </p:cNvSpPr>
          <p:nvPr>
            <p:ph type="title"/>
          </p:nvPr>
        </p:nvSpPr>
        <p:spPr>
          <a:prstGeom prst="rect">
            <a:avLst/>
          </a:prstGeom>
        </p:spPr>
        <p:txBody>
          <a:bodyPr/>
          <a:lstStyle/>
          <a:p>
            <a:r>
              <a:t>实际等效电路</a:t>
            </a:r>
          </a:p>
        </p:txBody>
      </p:sp>
      <p:sp>
        <p:nvSpPr>
          <p:cNvPr id="597" name="考虑连接电缆分布电容Cc，放大器输入电阻Ri 和电容Ci ，压电传感器泄露电阻Ra的影响。"/>
          <p:cNvSpPr txBox="1"/>
          <p:nvPr/>
        </p:nvSpPr>
        <p:spPr>
          <a:xfrm>
            <a:off x="546100" y="1128433"/>
            <a:ext cx="1135058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t>考虑连接电缆分布电容</a:t>
            </a:r>
            <a:r>
              <a:rPr dirty="0" err="1">
                <a:latin typeface="Tahoma"/>
                <a:ea typeface="Tahoma"/>
                <a:cs typeface="Tahoma"/>
                <a:sym typeface="Tahoma"/>
              </a:rPr>
              <a:t>C</a:t>
            </a:r>
            <a:r>
              <a:rPr baseline="-5999" dirty="0" err="1">
                <a:latin typeface="Tahoma"/>
                <a:ea typeface="Tahoma"/>
                <a:cs typeface="Tahoma"/>
                <a:sym typeface="Tahoma"/>
              </a:rPr>
              <a:t>c</a:t>
            </a:r>
            <a:r>
              <a:rPr dirty="0" err="1"/>
              <a:t>，放大器输入电阻</a:t>
            </a:r>
            <a:r>
              <a:rPr dirty="0" err="1">
                <a:latin typeface="Tahoma"/>
                <a:ea typeface="Tahoma"/>
                <a:cs typeface="Tahoma"/>
                <a:sym typeface="Tahoma"/>
              </a:rPr>
              <a:t>R</a:t>
            </a:r>
            <a:r>
              <a:rPr baseline="-5999" dirty="0" err="1">
                <a:latin typeface="Tahoma"/>
                <a:ea typeface="Tahoma"/>
                <a:cs typeface="Tahoma"/>
                <a:sym typeface="Tahoma"/>
              </a:rPr>
              <a:t>i</a:t>
            </a:r>
            <a:r>
              <a:rPr baseline="-5999" dirty="0">
                <a:latin typeface="Tahoma"/>
                <a:ea typeface="Tahoma"/>
                <a:cs typeface="Tahoma"/>
                <a:sym typeface="Tahoma"/>
              </a:rPr>
              <a:t> </a:t>
            </a:r>
            <a:r>
              <a:rPr dirty="0" err="1"/>
              <a:t>和电容</a:t>
            </a:r>
            <a:r>
              <a:rPr dirty="0" err="1">
                <a:latin typeface="Tahoma"/>
                <a:ea typeface="Tahoma"/>
                <a:cs typeface="Tahoma"/>
                <a:sym typeface="Tahoma"/>
              </a:rPr>
              <a:t>C</a:t>
            </a:r>
            <a:r>
              <a:rPr baseline="-5999" dirty="0" err="1">
                <a:latin typeface="Tahoma"/>
                <a:ea typeface="Tahoma"/>
                <a:cs typeface="Tahoma"/>
                <a:sym typeface="Tahoma"/>
              </a:rPr>
              <a:t>i</a:t>
            </a:r>
            <a:r>
              <a:rPr dirty="0">
                <a:latin typeface="Tahoma"/>
                <a:ea typeface="Tahoma"/>
                <a:cs typeface="Tahoma"/>
                <a:sym typeface="Tahoma"/>
              </a:rPr>
              <a:t> </a:t>
            </a:r>
            <a:r>
              <a:rPr dirty="0"/>
              <a:t>，</a:t>
            </a:r>
            <a:r>
              <a:rPr dirty="0" err="1"/>
              <a:t>压电传感器泄露电阻</a:t>
            </a:r>
            <a:r>
              <a:rPr dirty="0" err="1">
                <a:latin typeface="Tahoma"/>
                <a:ea typeface="Tahoma"/>
                <a:cs typeface="Tahoma"/>
                <a:sym typeface="Tahoma"/>
              </a:rPr>
              <a:t>R</a:t>
            </a:r>
            <a:r>
              <a:rPr baseline="-5999" dirty="0" err="1">
                <a:latin typeface="Tahoma"/>
                <a:ea typeface="Tahoma"/>
                <a:cs typeface="Tahoma"/>
                <a:sym typeface="Tahoma"/>
              </a:rPr>
              <a:t>a</a:t>
            </a:r>
            <a:r>
              <a:rPr dirty="0" err="1"/>
              <a:t>的影响</a:t>
            </a:r>
            <a:r>
              <a:rPr dirty="0"/>
              <a:t>。</a:t>
            </a:r>
          </a:p>
        </p:txBody>
      </p:sp>
      <p:pic>
        <p:nvPicPr>
          <p:cNvPr id="598" name="图像" descr="图像"/>
          <p:cNvPicPr>
            <a:picLocks noChangeAspect="1"/>
          </p:cNvPicPr>
          <p:nvPr/>
        </p:nvPicPr>
        <p:blipFill>
          <a:blip r:embed="rId2">
            <a:extLst/>
          </a:blip>
          <a:stretch>
            <a:fillRect/>
          </a:stretch>
        </p:blipFill>
        <p:spPr>
          <a:xfrm>
            <a:off x="546100" y="2992524"/>
            <a:ext cx="10767287" cy="3768552"/>
          </a:xfrm>
          <a:prstGeom prst="rect">
            <a:avLst/>
          </a:prstGeom>
          <a:ln w="12700">
            <a:miter lim="400000"/>
          </a:ln>
        </p:spPr>
      </p:pic>
      <p:sp>
        <p:nvSpPr>
          <p:cNvPr id="599" name="压电传感器等效电路和测量电路…"/>
          <p:cNvSpPr txBox="1"/>
          <p:nvPr/>
        </p:nvSpPr>
        <p:spPr>
          <a:xfrm>
            <a:off x="4137012" y="6979312"/>
            <a:ext cx="4466184"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b="0">
                <a:latin typeface="Helvetica"/>
                <a:ea typeface="Helvetica"/>
                <a:cs typeface="Helvetica"/>
                <a:sym typeface="Helvetica"/>
              </a:defRPr>
            </a:pPr>
            <a:r>
              <a:t>压电传感器等效电路和测量电路</a:t>
            </a:r>
          </a:p>
          <a:p>
            <a:pPr defTabSz="457200">
              <a:defRPr b="0">
                <a:latin typeface="Helvetica"/>
                <a:ea typeface="Helvetica"/>
                <a:cs typeface="Helvetica"/>
                <a:sym typeface="Helvetica"/>
              </a:defRPr>
            </a:pPr>
            <a:r>
              <a:t> (a)电压源；(b)电荷源</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测量电路"/>
          <p:cNvSpPr>
            <a:spLocks noGrp="1"/>
          </p:cNvSpPr>
          <p:nvPr>
            <p:ph type="title"/>
          </p:nvPr>
        </p:nvSpPr>
        <p:spPr>
          <a:prstGeom prst="rect">
            <a:avLst/>
          </a:prstGeom>
        </p:spPr>
        <p:txBody>
          <a:bodyPr/>
          <a:lstStyle/>
          <a:p>
            <a:r>
              <a:t>测量电路</a:t>
            </a:r>
          </a:p>
        </p:txBody>
      </p:sp>
      <p:sp>
        <p:nvSpPr>
          <p:cNvPr id="602" name="测量电路的主要作用：…"/>
          <p:cNvSpPr txBox="1"/>
          <p:nvPr/>
        </p:nvSpPr>
        <p:spPr>
          <a:xfrm>
            <a:off x="604651" y="1613291"/>
            <a:ext cx="12303498" cy="256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latin typeface="Helvetica"/>
                <a:ea typeface="Helvetica"/>
                <a:cs typeface="Helvetica"/>
                <a:sym typeface="Helvetica"/>
              </a:defRPr>
            </a:pPr>
            <a:r>
              <a:rPr dirty="0" err="1"/>
              <a:t>测量电路的主要作用</a:t>
            </a:r>
            <a:r>
              <a:rPr dirty="0"/>
              <a:t>：</a:t>
            </a:r>
          </a:p>
          <a:p>
            <a:pPr marL="342900" indent="-342900" algn="l" defTabSz="457200">
              <a:defRPr sz="2800" b="0">
                <a:latin typeface="Helvetica"/>
                <a:ea typeface="Helvetica"/>
                <a:cs typeface="Helvetica"/>
                <a:sym typeface="Helvetica"/>
              </a:defRPr>
            </a:pPr>
            <a:r>
              <a:rPr dirty="0" err="1"/>
              <a:t>压电传感器内阻较高，输出能量较小，测量电路需要高输入阻抗前置放大器</a:t>
            </a:r>
            <a:r>
              <a:rPr dirty="0"/>
              <a:t>。</a:t>
            </a:r>
          </a:p>
          <a:p>
            <a:pPr marL="342900" indent="-342900" algn="l" defTabSz="457200">
              <a:defRPr sz="2800" b="0">
                <a:latin typeface="Helvetica"/>
                <a:ea typeface="Helvetica"/>
                <a:cs typeface="Helvetica"/>
                <a:sym typeface="Helvetica"/>
              </a:defRPr>
            </a:pPr>
            <a:r>
              <a:rPr dirty="0" err="1"/>
              <a:t>阻抗匹配：将高输出阻抗变换为低输出阻抗</a:t>
            </a:r>
            <a:r>
              <a:rPr dirty="0"/>
              <a:t>；</a:t>
            </a:r>
          </a:p>
          <a:p>
            <a:pPr marL="342900" indent="-342900" algn="l" defTabSz="457200">
              <a:defRPr sz="2800" b="0">
                <a:latin typeface="Helvetica"/>
                <a:ea typeface="Helvetica"/>
                <a:cs typeface="Helvetica"/>
                <a:sym typeface="Helvetica"/>
              </a:defRPr>
            </a:pPr>
            <a:r>
              <a:rPr dirty="0" err="1"/>
              <a:t>信号放大：放大传感器输出的微弱信号（电压、电荷</a:t>
            </a:r>
            <a:r>
              <a:rPr dirty="0"/>
              <a:t>）。</a:t>
            </a:r>
          </a:p>
        </p:txBody>
      </p:sp>
      <p:sp>
        <p:nvSpPr>
          <p:cNvPr id="603" name="常用的测量电路形式：…"/>
          <p:cNvSpPr txBox="1"/>
          <p:nvPr/>
        </p:nvSpPr>
        <p:spPr>
          <a:xfrm>
            <a:off x="745328" y="4354512"/>
            <a:ext cx="615950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latin typeface="Helvetica"/>
                <a:ea typeface="Helvetica"/>
                <a:cs typeface="Helvetica"/>
                <a:sym typeface="Helvetica"/>
              </a:defRPr>
            </a:pPr>
            <a:r>
              <a:rPr dirty="0" err="1"/>
              <a:t>常用的测量电路形式</a:t>
            </a:r>
            <a:r>
              <a:rPr dirty="0"/>
              <a:t>：</a:t>
            </a:r>
          </a:p>
          <a:p>
            <a:pPr marL="342900" indent="-342900" algn="l" defTabSz="457200">
              <a:defRPr sz="2800" b="0">
                <a:latin typeface="Helvetica"/>
                <a:ea typeface="Helvetica"/>
                <a:cs typeface="Helvetica"/>
                <a:sym typeface="Helvetica"/>
              </a:defRPr>
            </a:pPr>
            <a:r>
              <a:rPr dirty="0" err="1"/>
              <a:t>前置放大器：电压放大器、电荷放大器</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电压放大器（阻抗变换器）"/>
          <p:cNvSpPr txBox="1"/>
          <p:nvPr/>
        </p:nvSpPr>
        <p:spPr>
          <a:xfrm>
            <a:off x="3498850" y="1258027"/>
            <a:ext cx="4686300"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000">
                <a:solidFill>
                  <a:srgbClr val="4349AA"/>
                </a:solidFill>
                <a:latin typeface="Helvetica"/>
                <a:ea typeface="Helvetica"/>
                <a:cs typeface="Helvetica"/>
                <a:sym typeface="Helvetica"/>
              </a:defRPr>
            </a:pPr>
            <a:r>
              <a:t>电压放大器（阻抗变换器</a:t>
            </a:r>
            <a:r>
              <a:rPr b="0"/>
              <a:t>）</a:t>
            </a:r>
          </a:p>
        </p:txBody>
      </p:sp>
      <p:sp>
        <p:nvSpPr>
          <p:cNvPr id="606" name="压电输出特性"/>
          <p:cNvSpPr txBox="1"/>
          <p:nvPr/>
        </p:nvSpPr>
        <p:spPr>
          <a:xfrm>
            <a:off x="7735366" y="2463800"/>
            <a:ext cx="2247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rgbClr val="D82DA9"/>
                </a:solidFill>
                <a:latin typeface="Helvetica"/>
                <a:ea typeface="Helvetica"/>
                <a:cs typeface="Helvetica"/>
                <a:sym typeface="Helvetica"/>
              </a:defRPr>
            </a:lvl1pPr>
          </a:lstStyle>
          <a:p>
            <a:r>
              <a:t>压电输出特性</a:t>
            </a:r>
          </a:p>
        </p:txBody>
      </p:sp>
      <p:pic>
        <p:nvPicPr>
          <p:cNvPr id="607" name="图像" descr="图像"/>
          <p:cNvPicPr>
            <a:picLocks noChangeAspect="1"/>
          </p:cNvPicPr>
          <p:nvPr/>
        </p:nvPicPr>
        <p:blipFill>
          <a:blip r:embed="rId3">
            <a:extLst/>
          </a:blip>
          <a:stretch>
            <a:fillRect/>
          </a:stretch>
        </p:blipFill>
        <p:spPr>
          <a:xfrm>
            <a:off x="617684" y="2415713"/>
            <a:ext cx="6791899" cy="3739738"/>
          </a:xfrm>
          <a:prstGeom prst="rect">
            <a:avLst/>
          </a:prstGeom>
          <a:ln w="12700">
            <a:miter lim="400000"/>
          </a:ln>
        </p:spPr>
      </p:pic>
      <p:pic>
        <p:nvPicPr>
          <p:cNvPr id="608" name="图像" descr="图像"/>
          <p:cNvPicPr>
            <a:picLocks noChangeAspect="1"/>
          </p:cNvPicPr>
          <p:nvPr/>
        </p:nvPicPr>
        <p:blipFill>
          <a:blip r:embed="rId4">
            <a:extLst/>
          </a:blip>
          <a:stretch>
            <a:fillRect/>
          </a:stretch>
        </p:blipFill>
        <p:spPr>
          <a:xfrm>
            <a:off x="8071475" y="3384913"/>
            <a:ext cx="3263901" cy="1841501"/>
          </a:xfrm>
          <a:prstGeom prst="rect">
            <a:avLst/>
          </a:prstGeom>
          <a:ln w="12700">
            <a:miter lim="400000"/>
          </a:ln>
        </p:spPr>
      </p:pic>
      <p:pic>
        <p:nvPicPr>
          <p:cNvPr id="609" name="图像" descr="图像"/>
          <p:cNvPicPr>
            <a:picLocks noChangeAspect="1"/>
          </p:cNvPicPr>
          <p:nvPr/>
        </p:nvPicPr>
        <p:blipFill>
          <a:blip r:embed="rId5">
            <a:extLst/>
          </a:blip>
          <a:stretch>
            <a:fillRect/>
          </a:stretch>
        </p:blipFill>
        <p:spPr>
          <a:xfrm>
            <a:off x="3124200" y="7257395"/>
            <a:ext cx="5664200" cy="1168401"/>
          </a:xfrm>
          <a:prstGeom prst="rect">
            <a:avLst/>
          </a:prstGeom>
          <a:ln w="12700">
            <a:miter lim="400000"/>
          </a:ln>
        </p:spPr>
      </p:pic>
      <p:sp>
        <p:nvSpPr>
          <p:cNvPr id="610" name="测量电路"/>
          <p:cNvSpPr>
            <a:spLocks noGrp="1"/>
          </p:cNvSpPr>
          <p:nvPr>
            <p:ph type="title"/>
          </p:nvPr>
        </p:nvSpPr>
        <p:spPr>
          <a:prstGeom prst="rect">
            <a:avLst/>
          </a:prstGeom>
        </p:spPr>
        <p:txBody>
          <a:bodyPr/>
          <a:lstStyle/>
          <a:p>
            <a:r>
              <a:t>测量电路</a:t>
            </a:r>
          </a:p>
        </p:txBody>
      </p:sp>
      <p:grpSp>
        <p:nvGrpSpPr>
          <p:cNvPr id="613" name="成组"/>
          <p:cNvGrpSpPr/>
          <p:nvPr/>
        </p:nvGrpSpPr>
        <p:grpSpPr>
          <a:xfrm>
            <a:off x="576207" y="6059940"/>
            <a:ext cx="10531586" cy="1117601"/>
            <a:chOff x="0" y="0"/>
            <a:chExt cx="10531584" cy="1117600"/>
          </a:xfrm>
        </p:grpSpPr>
        <p:pic>
          <p:nvPicPr>
            <p:cNvPr id="611" name="图像" descr="图像"/>
            <p:cNvPicPr>
              <a:picLocks noChangeAspect="1"/>
            </p:cNvPicPr>
            <p:nvPr/>
          </p:nvPicPr>
          <p:blipFill>
            <a:blip r:embed="rId6">
              <a:extLst/>
            </a:blip>
            <a:srcRect l="28459"/>
            <a:stretch>
              <a:fillRect/>
            </a:stretch>
          </p:blipFill>
          <p:spPr>
            <a:xfrm>
              <a:off x="3130585" y="589660"/>
              <a:ext cx="1856166" cy="520739"/>
            </a:xfrm>
            <a:prstGeom prst="rect">
              <a:avLst/>
            </a:prstGeom>
            <a:ln w="12700" cap="flat">
              <a:noFill/>
              <a:miter lim="400000"/>
            </a:ln>
            <a:effectLst/>
          </p:spPr>
        </p:pic>
        <p:sp>
          <p:nvSpPr>
            <p:cNvPr id="612" name="假设压电器件取压电常数为d33的压电陶瓷，并在其极化方向上受到角频率为ω的交变力                    ，则压电器件的输出为："/>
            <p:cNvSpPr txBox="1"/>
            <p:nvPr/>
          </p:nvSpPr>
          <p:spPr>
            <a:xfrm>
              <a:off x="0" y="0"/>
              <a:ext cx="10531585"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defRPr sz="2800" b="0">
                  <a:latin typeface="Songti SC Regular"/>
                  <a:ea typeface="Songti SC Regular"/>
                  <a:cs typeface="Songti SC Regular"/>
                  <a:sym typeface="Songti SC Regular"/>
                </a:defRPr>
              </a:pPr>
              <a:r>
                <a:rPr dirty="0" err="1"/>
                <a:t>假设压电器件取压电常数为d</a:t>
              </a:r>
              <a:r>
                <a:rPr baseline="-5999" dirty="0" err="1"/>
                <a:t>33</a:t>
              </a:r>
              <a:r>
                <a:rPr dirty="0" err="1"/>
                <a:t>的压电陶瓷，并在其极化方向上受到角频率为ω的交变力</a:t>
              </a:r>
              <a:r>
                <a:rPr dirty="0"/>
                <a:t>                    ，</a:t>
              </a:r>
              <a:r>
                <a:rPr dirty="0" err="1"/>
                <a:t>则压电器件的输出为</a:t>
              </a:r>
              <a:r>
                <a:rPr dirty="0"/>
                <a:t>：</a:t>
              </a: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回路输出电压："/>
          <p:cNvSpPr txBox="1"/>
          <p:nvPr/>
        </p:nvSpPr>
        <p:spPr>
          <a:xfrm>
            <a:off x="1506351" y="1856007"/>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latin typeface="Songti SC Regular"/>
                <a:ea typeface="Songti SC Regular"/>
                <a:cs typeface="Songti SC Regular"/>
                <a:sym typeface="Songti SC Regular"/>
              </a:defRPr>
            </a:lvl1pPr>
          </a:lstStyle>
          <a:p>
            <a:r>
              <a:t>回路输出电压：</a:t>
            </a:r>
          </a:p>
        </p:txBody>
      </p:sp>
      <p:pic>
        <p:nvPicPr>
          <p:cNvPr id="618" name="图像" descr="图像"/>
          <p:cNvPicPr>
            <a:picLocks noChangeAspect="1"/>
          </p:cNvPicPr>
          <p:nvPr/>
        </p:nvPicPr>
        <p:blipFill>
          <a:blip r:embed="rId2">
            <a:extLst/>
          </a:blip>
          <a:stretch>
            <a:fillRect/>
          </a:stretch>
        </p:blipFill>
        <p:spPr>
          <a:xfrm>
            <a:off x="4343400" y="1739900"/>
            <a:ext cx="3479800" cy="990600"/>
          </a:xfrm>
          <a:prstGeom prst="rect">
            <a:avLst/>
          </a:prstGeom>
          <a:ln w="12700">
            <a:miter lim="400000"/>
          </a:ln>
        </p:spPr>
      </p:pic>
      <p:pic>
        <p:nvPicPr>
          <p:cNvPr id="619" name="图像" descr="图像"/>
          <p:cNvPicPr>
            <a:picLocks noChangeAspect="1"/>
          </p:cNvPicPr>
          <p:nvPr/>
        </p:nvPicPr>
        <p:blipFill>
          <a:blip r:embed="rId3">
            <a:extLst/>
          </a:blip>
          <a:stretch>
            <a:fillRect/>
          </a:stretch>
        </p:blipFill>
        <p:spPr>
          <a:xfrm>
            <a:off x="4406900" y="3206750"/>
            <a:ext cx="2921000" cy="1333500"/>
          </a:xfrm>
          <a:prstGeom prst="rect">
            <a:avLst/>
          </a:prstGeom>
          <a:ln w="12700">
            <a:miter lim="400000"/>
          </a:ln>
        </p:spPr>
      </p:pic>
      <p:grpSp>
        <p:nvGrpSpPr>
          <p:cNvPr id="622" name="成组"/>
          <p:cNvGrpSpPr/>
          <p:nvPr/>
        </p:nvGrpSpPr>
        <p:grpSpPr>
          <a:xfrm>
            <a:off x="1454149" y="4839604"/>
            <a:ext cx="8107081" cy="609601"/>
            <a:chOff x="0" y="0"/>
            <a:chExt cx="8107079" cy="609600"/>
          </a:xfrm>
        </p:grpSpPr>
        <p:pic>
          <p:nvPicPr>
            <p:cNvPr id="620" name="图像" descr="图像"/>
            <p:cNvPicPr>
              <a:picLocks noChangeAspect="1"/>
            </p:cNvPicPr>
            <p:nvPr/>
          </p:nvPicPr>
          <p:blipFill>
            <a:blip r:embed="rId4">
              <a:extLst/>
            </a:blip>
            <a:stretch>
              <a:fillRect/>
            </a:stretch>
          </p:blipFill>
          <p:spPr>
            <a:xfrm>
              <a:off x="0" y="19049"/>
              <a:ext cx="3289300" cy="571501"/>
            </a:xfrm>
            <a:prstGeom prst="rect">
              <a:avLst/>
            </a:prstGeom>
            <a:ln w="12700" cap="flat">
              <a:noFill/>
              <a:miter lim="400000"/>
            </a:ln>
            <a:effectLst/>
          </p:spPr>
        </p:pic>
        <p:sp>
          <p:nvSpPr>
            <p:cNvPr id="621" name=",故回路输出电压及灵敏度为："/>
            <p:cNvSpPr txBox="1"/>
            <p:nvPr/>
          </p:nvSpPr>
          <p:spPr>
            <a:xfrm>
              <a:off x="3292102" y="0"/>
              <a:ext cx="4814978"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800" b="0">
                  <a:latin typeface="Songti SC Regular"/>
                  <a:ea typeface="Songti SC Regular"/>
                  <a:cs typeface="Songti SC Regular"/>
                  <a:sym typeface="Songti SC Regular"/>
                </a:defRPr>
              </a:lvl1pPr>
            </a:lstStyle>
            <a:p>
              <a:r>
                <a:t>,故回路输出电压及灵敏度为：</a:t>
              </a:r>
            </a:p>
          </p:txBody>
        </p:sp>
      </p:grpSp>
      <p:pic>
        <p:nvPicPr>
          <p:cNvPr id="623" name="图像" descr="图像"/>
          <p:cNvPicPr>
            <a:picLocks noChangeAspect="1"/>
          </p:cNvPicPr>
          <p:nvPr/>
        </p:nvPicPr>
        <p:blipFill>
          <a:blip r:embed="rId5">
            <a:extLst/>
          </a:blip>
          <a:stretch>
            <a:fillRect/>
          </a:stretch>
        </p:blipFill>
        <p:spPr>
          <a:xfrm>
            <a:off x="2368550" y="5451659"/>
            <a:ext cx="7652209" cy="1295401"/>
          </a:xfrm>
          <a:prstGeom prst="rect">
            <a:avLst/>
          </a:prstGeom>
          <a:ln w="12700">
            <a:miter lim="400000"/>
          </a:ln>
        </p:spPr>
      </p:pic>
      <p:sp>
        <p:nvSpPr>
          <p:cNvPr id="624" name="灵敏度的幅值和相位为："/>
          <p:cNvSpPr txBox="1"/>
          <p:nvPr/>
        </p:nvSpPr>
        <p:spPr>
          <a:xfrm>
            <a:off x="1404751" y="6761608"/>
            <a:ext cx="4025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a:solidFill>
                  <a:srgbClr val="CE1C00"/>
                </a:solidFill>
                <a:latin typeface="Helvetica"/>
                <a:ea typeface="Helvetica"/>
                <a:cs typeface="Helvetica"/>
                <a:sym typeface="Helvetica"/>
              </a:defRPr>
            </a:pPr>
            <a:r>
              <a:t>灵敏度的幅值和相位为</a:t>
            </a:r>
            <a:r>
              <a:rPr b="0"/>
              <a:t>：</a:t>
            </a:r>
          </a:p>
        </p:txBody>
      </p:sp>
      <p:pic>
        <p:nvPicPr>
          <p:cNvPr id="625" name="图像" descr="图像"/>
          <p:cNvPicPr>
            <a:picLocks noChangeAspect="1"/>
          </p:cNvPicPr>
          <p:nvPr/>
        </p:nvPicPr>
        <p:blipFill>
          <a:blip r:embed="rId6">
            <a:extLst/>
          </a:blip>
          <a:stretch>
            <a:fillRect/>
          </a:stretch>
        </p:blipFill>
        <p:spPr>
          <a:xfrm>
            <a:off x="1078085" y="7397398"/>
            <a:ext cx="4752431" cy="1626672"/>
          </a:xfrm>
          <a:prstGeom prst="rect">
            <a:avLst/>
          </a:prstGeom>
          <a:ln w="12700">
            <a:miter lim="400000"/>
          </a:ln>
        </p:spPr>
      </p:pic>
      <p:pic>
        <p:nvPicPr>
          <p:cNvPr id="626" name="图像" descr="图像"/>
          <p:cNvPicPr>
            <a:picLocks noChangeAspect="1"/>
          </p:cNvPicPr>
          <p:nvPr/>
        </p:nvPicPr>
        <p:blipFill>
          <a:blip r:embed="rId7">
            <a:extLst/>
          </a:blip>
          <a:stretch>
            <a:fillRect/>
          </a:stretch>
        </p:blipFill>
        <p:spPr>
          <a:xfrm>
            <a:off x="6985000" y="7404468"/>
            <a:ext cx="3265084" cy="952317"/>
          </a:xfrm>
          <a:prstGeom prst="rect">
            <a:avLst/>
          </a:prstGeom>
          <a:ln w="12700">
            <a:miter lim="400000"/>
          </a:ln>
        </p:spPr>
      </p:pic>
      <p:sp>
        <p:nvSpPr>
          <p:cNvPr id="627" name="测量电路"/>
          <p:cNvSpPr>
            <a:spLocks noGrp="1"/>
          </p:cNvSpPr>
          <p:nvPr>
            <p:ph type="title"/>
          </p:nvPr>
        </p:nvSpPr>
        <p:spPr>
          <a:prstGeom prst="rect">
            <a:avLst/>
          </a:prstGeom>
        </p:spPr>
        <p:txBody>
          <a:bodyPr/>
          <a:lstStyle/>
          <a:p>
            <a:r>
              <a:t>测量电路</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压电效应"/>
          <p:cNvSpPr>
            <a:spLocks noGrp="1"/>
          </p:cNvSpPr>
          <p:nvPr>
            <p:ph type="title"/>
          </p:nvPr>
        </p:nvSpPr>
        <p:spPr>
          <a:prstGeom prst="rect">
            <a:avLst/>
          </a:prstGeom>
        </p:spPr>
        <p:txBody>
          <a:bodyPr/>
          <a:lstStyle/>
          <a:p>
            <a:r>
              <a:t>压电效应</a:t>
            </a:r>
          </a:p>
        </p:txBody>
      </p:sp>
      <p:sp>
        <p:nvSpPr>
          <p:cNvPr id="420" name="1880年，皮埃尔·居里与雅克·居里兄弟发现压电效应。"/>
          <p:cNvSpPr txBox="1"/>
          <p:nvPr/>
        </p:nvSpPr>
        <p:spPr>
          <a:xfrm>
            <a:off x="660108" y="1954900"/>
            <a:ext cx="878451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lnSpc>
                <a:spcPct val="120000"/>
              </a:lnSpc>
              <a:defRPr sz="2800" b="0">
                <a:latin typeface="微软雅黑"/>
                <a:ea typeface="微软雅黑"/>
                <a:cs typeface="微软雅黑"/>
                <a:sym typeface="微软雅黑"/>
              </a:defRPr>
            </a:pPr>
            <a:r>
              <a:rPr dirty="0" err="1"/>
              <a:t>1880年，</a:t>
            </a:r>
            <a:r>
              <a:rPr dirty="0" err="1">
                <a:solidFill>
                  <a:srgbClr val="FF0000"/>
                </a:solidFill>
              </a:rPr>
              <a:t>皮埃尔·居里</a:t>
            </a:r>
            <a:r>
              <a:rPr dirty="0" err="1"/>
              <a:t>与雅克·居里兄弟发现压电效应</a:t>
            </a:r>
            <a:r>
              <a:rPr dirty="0"/>
              <a:t>。</a:t>
            </a:r>
          </a:p>
        </p:txBody>
      </p:sp>
      <p:pic>
        <p:nvPicPr>
          <p:cNvPr id="421" name="pierre-curie" descr="pierre-curie"/>
          <p:cNvPicPr>
            <a:picLocks noChangeAspect="1"/>
          </p:cNvPicPr>
          <p:nvPr/>
        </p:nvPicPr>
        <p:blipFill>
          <a:blip r:embed="rId2">
            <a:extLst/>
          </a:blip>
          <a:stretch>
            <a:fillRect/>
          </a:stretch>
        </p:blipFill>
        <p:spPr>
          <a:xfrm>
            <a:off x="9444627" y="6517131"/>
            <a:ext cx="3315572" cy="2979526"/>
          </a:xfrm>
          <a:prstGeom prst="rect">
            <a:avLst/>
          </a:prstGeom>
          <a:ln w="12700">
            <a:miter lim="400000"/>
          </a:ln>
        </p:spPr>
      </p:pic>
      <p:pic>
        <p:nvPicPr>
          <p:cNvPr id="422" name="image.png" descr="image.png"/>
          <p:cNvPicPr>
            <a:picLocks noChangeAspect="1"/>
          </p:cNvPicPr>
          <p:nvPr/>
        </p:nvPicPr>
        <p:blipFill>
          <a:blip r:embed="rId3">
            <a:extLst/>
          </a:blip>
          <a:stretch>
            <a:fillRect/>
          </a:stretch>
        </p:blipFill>
        <p:spPr>
          <a:xfrm>
            <a:off x="405010" y="3008596"/>
            <a:ext cx="11737465" cy="3473925"/>
          </a:xfrm>
          <a:prstGeom prst="rect">
            <a:avLst/>
          </a:prstGeom>
          <a:ln w="12700">
            <a:miter lim="400000"/>
          </a:ln>
        </p:spPr>
      </p:pic>
      <p:pic>
        <p:nvPicPr>
          <p:cNvPr id="423" name="u=2281152136,1053785125&amp;fm=26&amp;gp=0.jpg.gif" descr="u=2281152136,1053785125&amp;fm=26&amp;gp=0.jpg.gif"/>
          <p:cNvPicPr>
            <a:picLocks noChangeAspect="1"/>
          </p:cNvPicPr>
          <p:nvPr/>
        </p:nvPicPr>
        <p:blipFill>
          <a:blip r:embed="rId4">
            <a:extLst/>
          </a:blip>
          <a:stretch>
            <a:fillRect/>
          </a:stretch>
        </p:blipFill>
        <p:spPr>
          <a:xfrm>
            <a:off x="1618438" y="6413500"/>
            <a:ext cx="2794001" cy="2794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压电式传感器"/>
          <p:cNvSpPr>
            <a:spLocks noGrp="1"/>
          </p:cNvSpPr>
          <p:nvPr>
            <p:ph type="title"/>
          </p:nvPr>
        </p:nvSpPr>
        <p:spPr>
          <a:prstGeom prst="rect">
            <a:avLst/>
          </a:prstGeom>
        </p:spPr>
        <p:txBody>
          <a:bodyPr/>
          <a:lstStyle/>
          <a:p>
            <a:r>
              <a:t>压电式传感器</a:t>
            </a:r>
          </a:p>
        </p:txBody>
      </p:sp>
      <p:sp>
        <p:nvSpPr>
          <p:cNvPr id="630" name="凡是利用压电材料的各种物理效应构成的传感器均称为压电传感器；"/>
          <p:cNvSpPr txBox="1"/>
          <p:nvPr/>
        </p:nvSpPr>
        <p:spPr>
          <a:xfrm>
            <a:off x="-801925" y="1457140"/>
            <a:ext cx="116713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609600" indent="-609600" algn="l" defTabSz="457200">
              <a:defRPr sz="2800" b="0">
                <a:latin typeface="Songti SC Bold"/>
                <a:ea typeface="Songti SC Bold"/>
                <a:cs typeface="Songti SC Bold"/>
                <a:sym typeface="Songti SC Bold"/>
              </a:defRPr>
            </a:pPr>
            <a:r>
              <a:rPr dirty="0">
                <a:latin typeface="Songti SC Regular"/>
                <a:ea typeface="Songti SC Regular"/>
                <a:cs typeface="Songti SC Regular"/>
                <a:sym typeface="Songti SC Regular"/>
              </a:rPr>
              <a:t>          </a:t>
            </a:r>
            <a:r>
              <a:rPr dirty="0" err="1"/>
              <a:t>凡是利用压电材料的各种物理效应构成的传感器均称为压电传感器</a:t>
            </a:r>
            <a:r>
              <a:rPr dirty="0"/>
              <a:t>；</a:t>
            </a:r>
          </a:p>
        </p:txBody>
      </p:sp>
      <p:sp>
        <p:nvSpPr>
          <p:cNvPr id="631" name="力－电转换的变形方式"/>
          <p:cNvSpPr txBox="1"/>
          <p:nvPr/>
        </p:nvSpPr>
        <p:spPr>
          <a:xfrm>
            <a:off x="565203" y="2194845"/>
            <a:ext cx="4178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3200">
                <a:solidFill>
                  <a:srgbClr val="0433FF"/>
                </a:solidFill>
                <a:latin typeface="Helvetica"/>
                <a:ea typeface="Helvetica"/>
                <a:cs typeface="Helvetica"/>
                <a:sym typeface="Helvetica"/>
              </a:defRPr>
            </a:lvl1pPr>
          </a:lstStyle>
          <a:p>
            <a:r>
              <a:rPr dirty="0" err="1"/>
              <a:t>力－电转换的变形方式</a:t>
            </a:r>
            <a:endParaRPr dirty="0"/>
          </a:p>
        </p:txBody>
      </p:sp>
      <p:sp>
        <p:nvSpPr>
          <p:cNvPr id="632" name="厚度变形的压缩式、剪切变形的剪切式"/>
          <p:cNvSpPr txBox="1"/>
          <p:nvPr/>
        </p:nvSpPr>
        <p:spPr>
          <a:xfrm>
            <a:off x="1371600" y="3064802"/>
            <a:ext cx="6159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厚度变形的压缩式、剪切变形的剪切式</a:t>
            </a:r>
            <a:endParaRPr dirty="0"/>
          </a:p>
        </p:txBody>
      </p:sp>
      <p:pic>
        <p:nvPicPr>
          <p:cNvPr id="633" name="图像" descr="图像"/>
          <p:cNvPicPr>
            <a:picLocks noChangeAspect="1"/>
          </p:cNvPicPr>
          <p:nvPr/>
        </p:nvPicPr>
        <p:blipFill>
          <a:blip r:embed="rId2">
            <a:extLst/>
          </a:blip>
          <a:stretch>
            <a:fillRect/>
          </a:stretch>
        </p:blipFill>
        <p:spPr>
          <a:xfrm>
            <a:off x="1371600" y="4170808"/>
            <a:ext cx="8734026" cy="4719192"/>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多片压电材料的连接…"/>
          <p:cNvSpPr txBox="1"/>
          <p:nvPr/>
        </p:nvSpPr>
        <p:spPr>
          <a:xfrm>
            <a:off x="1585180" y="1891381"/>
            <a:ext cx="57881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多片压电材料的连接</a:t>
            </a:r>
          </a:p>
          <a:p>
            <a:pPr marL="833437" lvl="1" indent="-388937" algn="l" defTabSz="457200">
              <a:buClr>
                <a:schemeClr val="accent3">
                  <a:hueOff val="914337"/>
                  <a:satOff val="31515"/>
                  <a:lumOff val="-30790"/>
                </a:schemeClr>
              </a:buClr>
              <a:buSzPct val="145000"/>
              <a:buChar char="•"/>
              <a:defRPr sz="2800" b="0">
                <a:latin typeface="Helvetica"/>
                <a:ea typeface="Helvetica"/>
                <a:cs typeface="Helvetica"/>
                <a:sym typeface="Helvetica"/>
              </a:defRPr>
            </a:pPr>
            <a:r>
              <a:t>并联， </a:t>
            </a:r>
            <a:r>
              <a:rPr i="1"/>
              <a:t>U</a:t>
            </a:r>
            <a:r>
              <a:t>不变，2Q；（常用）</a:t>
            </a:r>
          </a:p>
          <a:p>
            <a:pPr marL="833437" lvl="1" indent="-388937" algn="l" defTabSz="457200">
              <a:buClr>
                <a:schemeClr val="accent3">
                  <a:hueOff val="914337"/>
                  <a:satOff val="31515"/>
                  <a:lumOff val="-30790"/>
                </a:schemeClr>
              </a:buClr>
              <a:buSzPct val="145000"/>
              <a:buChar char="•"/>
              <a:defRPr sz="2800" b="0">
                <a:latin typeface="Helvetica"/>
                <a:ea typeface="Helvetica"/>
                <a:cs typeface="Helvetica"/>
                <a:sym typeface="Helvetica"/>
              </a:defRPr>
            </a:pPr>
            <a:r>
              <a:t>串联，</a:t>
            </a:r>
            <a:r>
              <a:rPr i="1"/>
              <a:t>Q</a:t>
            </a:r>
            <a:r>
              <a:t>不变，2U</a:t>
            </a:r>
          </a:p>
        </p:txBody>
      </p:sp>
      <p:pic>
        <p:nvPicPr>
          <p:cNvPr id="636" name="图像" descr="图像"/>
          <p:cNvPicPr>
            <a:picLocks noChangeAspect="1"/>
          </p:cNvPicPr>
          <p:nvPr/>
        </p:nvPicPr>
        <p:blipFill>
          <a:blip r:embed="rId2">
            <a:extLst/>
          </a:blip>
          <a:stretch>
            <a:fillRect/>
          </a:stretch>
        </p:blipFill>
        <p:spPr>
          <a:xfrm>
            <a:off x="3200400" y="3524236"/>
            <a:ext cx="5843230" cy="3240337"/>
          </a:xfrm>
          <a:prstGeom prst="rect">
            <a:avLst/>
          </a:prstGeom>
          <a:ln w="12700">
            <a:miter lim="400000"/>
          </a:ln>
        </p:spPr>
      </p:pic>
      <p:sp>
        <p:nvSpPr>
          <p:cNvPr id="637" name="压电传感器在压力较低时线性度不好，因此加入预加力，称预载，消除非线性，同时提高刚度。只有加预载才能测量拉力、交变力、剪力、扭矩。"/>
          <p:cNvSpPr txBox="1"/>
          <p:nvPr/>
        </p:nvSpPr>
        <p:spPr>
          <a:xfrm>
            <a:off x="734491" y="6657210"/>
            <a:ext cx="1153581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t>    压电传感器在压力较低时线性度不好，因此加入预加力，称</a:t>
            </a:r>
            <a:r>
              <a:rPr>
                <a:solidFill>
                  <a:srgbClr val="FF2600"/>
                </a:solidFill>
              </a:rPr>
              <a:t>预载</a:t>
            </a:r>
            <a:r>
              <a:t>，消除非线性，同时提高刚度。只有加预载才能测量拉力、交变力、剪力、扭矩。</a:t>
            </a:r>
          </a:p>
        </p:txBody>
      </p:sp>
      <p:sp>
        <p:nvSpPr>
          <p:cNvPr id="638"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0" name="表格"/>
          <p:cNvGraphicFramePr/>
          <p:nvPr>
            <p:extLst>
              <p:ext uri="{D42A27DB-BD31-4B8C-83A1-F6EECF244321}">
                <p14:modId xmlns:p14="http://schemas.microsoft.com/office/powerpoint/2010/main" val="3940421738"/>
              </p:ext>
            </p:extLst>
          </p:nvPr>
        </p:nvGraphicFramePr>
        <p:xfrm>
          <a:off x="418901" y="15240"/>
          <a:ext cx="11379570" cy="9738360"/>
        </p:xfrm>
        <a:graphic>
          <a:graphicData uri="http://schemas.openxmlformats.org/drawingml/2006/table">
            <a:tbl>
              <a:tblPr bandRow="1">
                <a:tableStyleId>{4C3C2611-4C71-4FC5-86AE-919BDF0F9419}</a:tableStyleId>
              </a:tblPr>
              <a:tblGrid>
                <a:gridCol w="1812604">
                  <a:extLst>
                    <a:ext uri="{9D8B030D-6E8A-4147-A177-3AD203B41FA5}">
                      <a16:colId xmlns:a16="http://schemas.microsoft.com/office/drawing/2014/main" val="20000"/>
                    </a:ext>
                  </a:extLst>
                </a:gridCol>
                <a:gridCol w="2321078">
                  <a:extLst>
                    <a:ext uri="{9D8B030D-6E8A-4147-A177-3AD203B41FA5}">
                      <a16:colId xmlns:a16="http://schemas.microsoft.com/office/drawing/2014/main" val="20001"/>
                    </a:ext>
                  </a:extLst>
                </a:gridCol>
                <a:gridCol w="4368090">
                  <a:extLst>
                    <a:ext uri="{9D8B030D-6E8A-4147-A177-3AD203B41FA5}">
                      <a16:colId xmlns:a16="http://schemas.microsoft.com/office/drawing/2014/main" val="20002"/>
                    </a:ext>
                  </a:extLst>
                </a:gridCol>
                <a:gridCol w="2877798">
                  <a:extLst>
                    <a:ext uri="{9D8B030D-6E8A-4147-A177-3AD203B41FA5}">
                      <a16:colId xmlns:a16="http://schemas.microsoft.com/office/drawing/2014/main" val="20003"/>
                    </a:ext>
                  </a:extLst>
                </a:gridCol>
              </a:tblGrid>
              <a:tr h="747418">
                <a:tc>
                  <a:txBody>
                    <a:bodyPr/>
                    <a:lstStyle/>
                    <a:p>
                      <a:pPr defTabSz="457200">
                        <a:lnSpc>
                          <a:spcPts val="8200"/>
                        </a:lnSpc>
                        <a:defRPr sz="1800"/>
                      </a:pPr>
                      <a:r>
                        <a:rPr sz="2800">
                          <a:latin typeface="Songti SC Bold"/>
                          <a:ea typeface="Songti SC Bold"/>
                          <a:cs typeface="Songti SC Bold"/>
                          <a:sym typeface="Songti SC Bold"/>
                        </a:rPr>
                        <a:t>连接方式</a:t>
                      </a:r>
                    </a:p>
                  </a:txBody>
                  <a:tcPr marL="121920" marR="121920" marT="60960" marB="60960" horzOverflow="overflow">
                    <a:lnL w="381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457200">
                        <a:lnSpc>
                          <a:spcPts val="8200"/>
                        </a:lnSpc>
                        <a:defRPr sz="1800"/>
                      </a:pPr>
                      <a:r>
                        <a:rPr sz="2800" dirty="0" err="1">
                          <a:latin typeface="Songti SC Bold"/>
                          <a:ea typeface="Songti SC Bold"/>
                          <a:cs typeface="Songti SC Bold"/>
                          <a:sym typeface="Songti SC Bold"/>
                        </a:rPr>
                        <a:t>特点</a:t>
                      </a:r>
                      <a:endParaRPr sz="2800" dirty="0">
                        <a:latin typeface="Songti SC Bold"/>
                        <a:ea typeface="Songti SC Bold"/>
                        <a:cs typeface="Songti SC Bold"/>
                        <a:sym typeface="Songti SC Bold"/>
                      </a:endParaRPr>
                    </a:p>
                  </a:txBody>
                  <a:tcPr marL="121920" marR="121920" marT="60960" marB="60960"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457200">
                        <a:lnSpc>
                          <a:spcPts val="8200"/>
                        </a:lnSpc>
                        <a:defRPr sz="1800"/>
                      </a:pPr>
                      <a:r>
                        <a:rPr sz="2800" dirty="0" err="1">
                          <a:latin typeface="Songti SC Bold"/>
                          <a:ea typeface="Songti SC Bold"/>
                          <a:cs typeface="Songti SC Bold"/>
                          <a:sym typeface="Songti SC Bold"/>
                        </a:rPr>
                        <a:t>说明</a:t>
                      </a:r>
                      <a:endParaRPr sz="2800" dirty="0">
                        <a:latin typeface="Songti SC Bold"/>
                        <a:ea typeface="Songti SC Bold"/>
                        <a:cs typeface="Songti SC Bold"/>
                        <a:sym typeface="Songti SC Bold"/>
                      </a:endParaRPr>
                    </a:p>
                  </a:txBody>
                  <a:tcPr marL="121920" marR="121920" marT="60960" marB="60960"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457200">
                        <a:lnSpc>
                          <a:spcPts val="8200"/>
                        </a:lnSpc>
                        <a:defRPr sz="1800"/>
                      </a:pPr>
                      <a:r>
                        <a:rPr sz="2800">
                          <a:latin typeface="Songti SC Bold"/>
                          <a:ea typeface="Songti SC Bold"/>
                          <a:cs typeface="Songti SC Bold"/>
                          <a:sym typeface="Songti SC Bold"/>
                        </a:rPr>
                        <a:t>备注</a:t>
                      </a:r>
                    </a:p>
                  </a:txBody>
                  <a:tcPr marL="121920" marR="121920" marT="60960" marB="60960" horzOverflow="overflow">
                    <a:lnL w="127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2754676">
                <a:tc>
                  <a:txBody>
                    <a:bodyPr/>
                    <a:lstStyle/>
                    <a:p>
                      <a:pPr algn="l" defTabSz="457200">
                        <a:lnSpc>
                          <a:spcPts val="8200"/>
                        </a:lnSpc>
                        <a:defRPr sz="1800"/>
                      </a:pPr>
                      <a:r>
                        <a:rPr sz="2800">
                          <a:latin typeface="Songti SC Bold"/>
                          <a:ea typeface="Songti SC Bold"/>
                          <a:cs typeface="Songti SC Bold"/>
                          <a:sym typeface="Songti SC Bold"/>
                        </a:rPr>
                        <a:t>并联</a:t>
                      </a:r>
                    </a:p>
                  </a:txBody>
                  <a:tcPr marL="121920" marR="121920" marT="60960" marB="60960"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8200"/>
                        </a:lnSpc>
                        <a:defRPr sz="1800"/>
                      </a:pPr>
                      <a:r>
                        <a:rPr sz="2800">
                          <a:latin typeface="Songti SC Bold"/>
                          <a:ea typeface="Songti SC Bold"/>
                          <a:cs typeface="Songti SC Bold"/>
                          <a:sym typeface="Songti SC Bold"/>
                        </a:rPr>
                        <a:t>电压相等电容相加电荷相加</a:t>
                      </a:r>
                    </a:p>
                  </a:txBody>
                  <a:tcPr marL="121920" marR="121920" marT="60960" marB="6096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8200"/>
                        </a:lnSpc>
                        <a:defRPr sz="1800"/>
                      </a:pPr>
                      <a:r>
                        <a:rPr sz="2800" dirty="0" err="1">
                          <a:latin typeface="Songti SC Bold"/>
                          <a:ea typeface="Songti SC Bold"/>
                          <a:cs typeface="Songti SC Bold"/>
                          <a:sym typeface="Songti SC Bold"/>
                        </a:rPr>
                        <a:t>传感器时间常数增大，电荷灵敏度增大，适用于电荷输出、低频信号测量的场合</a:t>
                      </a:r>
                      <a:endParaRPr sz="2800" dirty="0">
                        <a:latin typeface="Songti SC Bold"/>
                        <a:ea typeface="Songti SC Bold"/>
                        <a:cs typeface="Songti SC Bold"/>
                        <a:sym typeface="Songti SC Bold"/>
                      </a:endParaRPr>
                    </a:p>
                  </a:txBody>
                  <a:tcPr marL="121920" marR="121920" marT="60960" marB="6096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lnSpc>
                          <a:spcPts val="8200"/>
                        </a:lnSpc>
                        <a:defRPr sz="1800"/>
                      </a:pPr>
                      <a:r>
                        <a:rPr sz="2800">
                          <a:latin typeface="Songti SC Bold"/>
                          <a:ea typeface="Songti SC Bold"/>
                          <a:cs typeface="Songti SC Bold"/>
                          <a:sym typeface="Songti SC Bold"/>
                        </a:rPr>
                        <a:t>每两片晶层中间夹垫金属片作电极，引出导线</a:t>
                      </a:r>
                    </a:p>
                  </a:txBody>
                  <a:tcPr marL="121920" marR="121920" marT="60960" marB="60960"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2754676">
                <a:tc>
                  <a:txBody>
                    <a:bodyPr/>
                    <a:lstStyle/>
                    <a:p>
                      <a:pPr algn="l" defTabSz="457200">
                        <a:lnSpc>
                          <a:spcPts val="8200"/>
                        </a:lnSpc>
                        <a:defRPr sz="1800"/>
                      </a:pPr>
                      <a:r>
                        <a:rPr sz="2800">
                          <a:latin typeface="Songti SC Bold"/>
                          <a:ea typeface="Songti SC Bold"/>
                          <a:cs typeface="Songti SC Bold"/>
                          <a:sym typeface="Songti SC Bold"/>
                        </a:rPr>
                        <a:t>串联</a:t>
                      </a:r>
                    </a:p>
                  </a:txBody>
                  <a:tcPr marL="121920" marR="121920" marT="60960" marB="60960" horzOverflow="overflow">
                    <a:lnL w="381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algn="l" defTabSz="457200">
                        <a:lnSpc>
                          <a:spcPts val="8200"/>
                        </a:lnSpc>
                        <a:defRPr sz="1800"/>
                      </a:pPr>
                      <a:r>
                        <a:rPr sz="2800">
                          <a:latin typeface="Songti SC Bold"/>
                          <a:ea typeface="Songti SC Bold"/>
                          <a:cs typeface="Songti SC Bold"/>
                          <a:sym typeface="Songti SC Bold"/>
                        </a:rPr>
                        <a:t>电荷相等电压相加电容减小</a:t>
                      </a:r>
                    </a:p>
                  </a:txBody>
                  <a:tcPr marL="121920" marR="121920" marT="60960" marB="60960"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algn="l" defTabSz="457200">
                        <a:lnSpc>
                          <a:spcPts val="8200"/>
                        </a:lnSpc>
                        <a:defRPr sz="1800"/>
                      </a:pPr>
                      <a:r>
                        <a:rPr sz="2800">
                          <a:latin typeface="Songti SC Bold"/>
                          <a:ea typeface="Songti SC Bold"/>
                          <a:cs typeface="Songti SC Bold"/>
                          <a:sym typeface="Songti SC Bold"/>
                        </a:rPr>
                        <a:t>传感器时间常数减小，电压灵敏度增大，适用于电压输出、高频信号测量及回路高输入阻抗的场合</a:t>
                      </a:r>
                    </a:p>
                  </a:txBody>
                  <a:tcPr marL="121920" marR="121920" marT="60960" marB="60960"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algn="l" defTabSz="457200">
                        <a:lnSpc>
                          <a:spcPts val="8200"/>
                        </a:lnSpc>
                        <a:defRPr sz="1800"/>
                      </a:pPr>
                      <a:r>
                        <a:rPr sz="2800" dirty="0" err="1">
                          <a:latin typeface="Songti SC Bold"/>
                          <a:ea typeface="Songti SC Bold"/>
                          <a:cs typeface="Songti SC Bold"/>
                          <a:sym typeface="Songti SC Bold"/>
                        </a:rPr>
                        <a:t>晶片之间用导电胶粘结，端面用金属垫片引出导线</a:t>
                      </a:r>
                      <a:endParaRPr sz="2800" dirty="0">
                        <a:latin typeface="Songti SC Bold"/>
                        <a:ea typeface="Songti SC Bold"/>
                        <a:cs typeface="Songti SC Bold"/>
                        <a:sym typeface="Songti SC Bold"/>
                      </a:endParaRPr>
                    </a:p>
                  </a:txBody>
                  <a:tcPr marL="121920" marR="121920" marT="60960" marB="60960" horzOverflow="overflow">
                    <a:lnL w="127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tcPr>
                </a:tc>
                <a:extLst>
                  <a:ext uri="{0D108BD9-81ED-4DB2-BD59-A6C34878D82A}">
                    <a16:rowId xmlns:a16="http://schemas.microsoft.com/office/drawing/2014/main" val="10002"/>
                  </a:ext>
                </a:extLst>
              </a:tr>
            </a:tbl>
          </a:graphicData>
        </a:graphic>
      </p:graphicFrame>
      <p:sp>
        <p:nvSpPr>
          <p:cNvPr id="641" name="压电片串并联组合的特点"/>
          <p:cNvSpPr txBox="1"/>
          <p:nvPr/>
        </p:nvSpPr>
        <p:spPr>
          <a:xfrm>
            <a:off x="5087751" y="-190475"/>
            <a:ext cx="4124698"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latin typeface="Helvetica"/>
                <a:ea typeface="Helvetica"/>
                <a:cs typeface="Helvetica"/>
                <a:sym typeface="Helvetica"/>
              </a:defRPr>
            </a:lvl1pPr>
          </a:lstStyle>
          <a:p>
            <a:r>
              <a:rPr dirty="0" err="1"/>
              <a:t>压电片串并联组合的特点</a:t>
            </a:r>
            <a:endParaRPr dirty="0"/>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应用特点"/>
          <p:cNvSpPr txBox="1"/>
          <p:nvPr/>
        </p:nvSpPr>
        <p:spPr>
          <a:xfrm>
            <a:off x="1442851" y="2296095"/>
            <a:ext cx="17399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200">
                <a:solidFill>
                  <a:srgbClr val="FF2600"/>
                </a:solidFill>
                <a:latin typeface="Helvetica"/>
                <a:ea typeface="Helvetica"/>
                <a:cs typeface="Helvetica"/>
                <a:sym typeface="Helvetica"/>
              </a:defRPr>
            </a:lvl1pPr>
          </a:lstStyle>
          <a:p>
            <a:r>
              <a:t>应用特点</a:t>
            </a:r>
          </a:p>
        </p:txBody>
      </p:sp>
      <p:sp>
        <p:nvSpPr>
          <p:cNvPr id="645" name="灵敏度和分辨率高，线性范围大，结构简单、牢固，可靠性好，寿命长；…"/>
          <p:cNvSpPr txBox="1"/>
          <p:nvPr/>
        </p:nvSpPr>
        <p:spPr>
          <a:xfrm>
            <a:off x="1088566" y="3263900"/>
            <a:ext cx="10412860" cy="358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457200">
              <a:buClr>
                <a:schemeClr val="accent3">
                  <a:hueOff val="914337"/>
                  <a:satOff val="31515"/>
                  <a:lumOff val="-30790"/>
                </a:schemeClr>
              </a:buClr>
              <a:buSzPct val="145000"/>
              <a:buChar char="✓"/>
              <a:defRPr sz="2800" b="0">
                <a:latin typeface="Helvetica"/>
                <a:ea typeface="Helvetica"/>
                <a:cs typeface="Helvetica"/>
                <a:sym typeface="Helvetica"/>
              </a:defRPr>
            </a:pPr>
            <a:r>
              <a:t>灵敏度和分辨率高，线性范围大，结构简单、牢固，可靠性好，寿命长；</a:t>
            </a:r>
          </a:p>
          <a:p>
            <a:pPr marL="388937" indent="-388937" algn="l" defTabSz="457200">
              <a:buClr>
                <a:schemeClr val="accent3">
                  <a:hueOff val="914337"/>
                  <a:satOff val="31515"/>
                  <a:lumOff val="-30790"/>
                </a:schemeClr>
              </a:buClr>
              <a:buSzPct val="145000"/>
              <a:buChar char="✓"/>
              <a:defRPr sz="2800" b="0">
                <a:latin typeface="Helvetica"/>
                <a:ea typeface="Helvetica"/>
                <a:cs typeface="Helvetica"/>
                <a:sym typeface="Helvetica"/>
              </a:defRPr>
            </a:pPr>
            <a:r>
              <a:t>体积小，重量轻，刚度、强度、承载能力和测量范围大，动态响应频带宽，动态误差小；</a:t>
            </a:r>
          </a:p>
          <a:p>
            <a:pPr marL="388937" indent="-388937" algn="l" defTabSz="457200">
              <a:buClr>
                <a:schemeClr val="accent3">
                  <a:hueOff val="914337"/>
                  <a:satOff val="31515"/>
                  <a:lumOff val="-30790"/>
                </a:schemeClr>
              </a:buClr>
              <a:buSzPct val="145000"/>
              <a:buChar char="✓"/>
              <a:defRPr sz="2800" b="0">
                <a:latin typeface="Helvetica"/>
                <a:ea typeface="Helvetica"/>
                <a:cs typeface="Helvetica"/>
                <a:sym typeface="Helvetica"/>
              </a:defRPr>
            </a:pPr>
            <a:r>
              <a:t>易于大量生产，便于选用，使用和校准方便，并适用于近测、遥测。</a:t>
            </a:r>
          </a:p>
        </p:txBody>
      </p:sp>
      <p:sp>
        <p:nvSpPr>
          <p:cNvPr id="646"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高分子压电材料的应用"/>
          <p:cNvSpPr txBox="1"/>
          <p:nvPr/>
        </p:nvSpPr>
        <p:spPr>
          <a:xfrm>
            <a:off x="4368800" y="999728"/>
            <a:ext cx="4686300"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3600" b="0">
                <a:latin typeface="Helvetica"/>
                <a:ea typeface="Helvetica"/>
                <a:cs typeface="Helvetica"/>
                <a:sym typeface="Helvetica"/>
              </a:defRPr>
            </a:lvl1pPr>
          </a:lstStyle>
          <a:p>
            <a:r>
              <a:t>高分子压电材料的应用</a:t>
            </a:r>
          </a:p>
        </p:txBody>
      </p:sp>
      <p:sp>
        <p:nvSpPr>
          <p:cNvPr id="649" name="将高分子压电测振薄膜粘贴在玻璃上，可以感受到玻璃破碎时会发出的振动，并将电压信号传送给集中报警系统。"/>
          <p:cNvSpPr txBox="1"/>
          <p:nvPr/>
        </p:nvSpPr>
        <p:spPr>
          <a:xfrm>
            <a:off x="704229" y="2580247"/>
            <a:ext cx="12015442"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将高分子压电测振薄膜粘贴在玻璃上，可以感受到玻璃破碎时会发出的振动，并将电压信号传送给集中报警系统。 </a:t>
            </a:r>
          </a:p>
        </p:txBody>
      </p:sp>
      <p:grpSp>
        <p:nvGrpSpPr>
          <p:cNvPr id="652" name="成组"/>
          <p:cNvGrpSpPr/>
          <p:nvPr/>
        </p:nvGrpSpPr>
        <p:grpSpPr>
          <a:xfrm>
            <a:off x="952500" y="4198849"/>
            <a:ext cx="5181600" cy="4267201"/>
            <a:chOff x="0" y="0"/>
            <a:chExt cx="5181600" cy="4267200"/>
          </a:xfrm>
        </p:grpSpPr>
        <p:pic>
          <p:nvPicPr>
            <p:cNvPr id="650" name="图像" descr="图像"/>
            <p:cNvPicPr>
              <a:picLocks noChangeAspect="1"/>
            </p:cNvPicPr>
            <p:nvPr/>
          </p:nvPicPr>
          <p:blipFill>
            <a:blip r:embed="rId2">
              <a:extLst/>
            </a:blip>
            <a:stretch>
              <a:fillRect/>
            </a:stretch>
          </p:blipFill>
          <p:spPr>
            <a:xfrm>
              <a:off x="0" y="0"/>
              <a:ext cx="4318000" cy="4267200"/>
            </a:xfrm>
            <a:prstGeom prst="rect">
              <a:avLst/>
            </a:prstGeom>
            <a:ln w="12700" cap="flat">
              <a:noFill/>
              <a:miter lim="400000"/>
            </a:ln>
            <a:effectLst/>
          </p:spPr>
        </p:pic>
        <p:pic>
          <p:nvPicPr>
            <p:cNvPr id="651" name="图像" descr="图像"/>
            <p:cNvPicPr>
              <a:picLocks noChangeAspect="1"/>
            </p:cNvPicPr>
            <p:nvPr/>
          </p:nvPicPr>
          <p:blipFill>
            <a:blip r:embed="rId3">
              <a:extLst/>
            </a:blip>
            <a:stretch>
              <a:fillRect/>
            </a:stretch>
          </p:blipFill>
          <p:spPr>
            <a:xfrm>
              <a:off x="4013200" y="298450"/>
              <a:ext cx="1168400" cy="1028700"/>
            </a:xfrm>
            <a:prstGeom prst="rect">
              <a:avLst/>
            </a:prstGeom>
            <a:ln w="12700" cap="flat">
              <a:noFill/>
              <a:miter lim="400000"/>
            </a:ln>
            <a:effectLst/>
          </p:spPr>
        </p:pic>
      </p:grpSp>
      <p:sp>
        <p:nvSpPr>
          <p:cNvPr id="653" name="将厚约0.2mm左右的PVDF薄膜裁制成10*20mm大小。在它的正反两面各喷涂透明的二氧化锡导电电极，再用超声波焊接上两根柔软的电极引线。并用保护膜覆盖。…"/>
          <p:cNvSpPr txBox="1"/>
          <p:nvPr/>
        </p:nvSpPr>
        <p:spPr>
          <a:xfrm>
            <a:off x="5988062" y="4329265"/>
            <a:ext cx="6399387" cy="3980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800" b="0">
                <a:latin typeface="Helvetica"/>
                <a:ea typeface="Helvetica"/>
                <a:cs typeface="Helvetica"/>
                <a:sym typeface="Helvetica"/>
              </a:defRPr>
            </a:pPr>
            <a:r>
              <a:rPr dirty="0" err="1"/>
              <a:t>将厚约0.2mm左右的</a:t>
            </a:r>
            <a:r>
              <a:rPr dirty="0" err="1" smtClean="0"/>
              <a:t>PVDF</a:t>
            </a:r>
            <a:r>
              <a:rPr lang="zh-CN" altLang="en-US" dirty="0" smtClean="0"/>
              <a:t>聚氟乙烯</a:t>
            </a:r>
            <a:r>
              <a:rPr dirty="0" err="1" smtClean="0"/>
              <a:t>薄膜裁制成</a:t>
            </a:r>
            <a:r>
              <a:rPr dirty="0" err="1"/>
              <a:t>10</a:t>
            </a:r>
            <a:r>
              <a:rPr dirty="0"/>
              <a:t>*</a:t>
            </a:r>
            <a:r>
              <a:rPr dirty="0" err="1"/>
              <a:t>20mm大小。在它的正反两面各喷涂透明的二氧化锡导电电极，再用超声波焊接上两根柔软的电极引线。并用保护膜覆盖</a:t>
            </a:r>
            <a:r>
              <a:rPr dirty="0"/>
              <a:t>。</a:t>
            </a:r>
          </a:p>
          <a:p>
            <a:pPr algn="l" defTabSz="457200">
              <a:defRPr sz="2800" b="0">
                <a:latin typeface="Helvetica"/>
                <a:ea typeface="Helvetica"/>
                <a:cs typeface="Helvetica"/>
                <a:sym typeface="Helvetica"/>
              </a:defRPr>
            </a:pPr>
            <a:r>
              <a:rPr dirty="0" err="1"/>
              <a:t>使用时，用瞬干胶将其粘贴在玻璃上。当玻璃遭暴力打碎的瞬间，压电薄膜感受到剧烈振动，表面产生电荷</a:t>
            </a:r>
            <a:r>
              <a:rPr i="1" dirty="0" err="1"/>
              <a:t>Q</a:t>
            </a:r>
            <a:r>
              <a:rPr dirty="0"/>
              <a:t> ，</a:t>
            </a:r>
            <a:r>
              <a:rPr dirty="0" err="1"/>
              <a:t>在两个输出引脚之间产生窄脉冲报警信号</a:t>
            </a:r>
            <a:r>
              <a:rPr dirty="0"/>
              <a:t>。</a:t>
            </a:r>
          </a:p>
        </p:txBody>
      </p:sp>
      <p:sp>
        <p:nvSpPr>
          <p:cNvPr id="654" name="压电式传感器"/>
          <p:cNvSpPr>
            <a:spLocks noGrp="1"/>
          </p:cNvSpPr>
          <p:nvPr>
            <p:ph type="title"/>
          </p:nvPr>
        </p:nvSpPr>
        <p:spPr>
          <a:prstGeom prst="rect">
            <a:avLst/>
          </a:prstGeom>
        </p:spPr>
        <p:txBody>
          <a:bodyPr/>
          <a:lstStyle/>
          <a:p>
            <a:r>
              <a:t>压电式传感器</a:t>
            </a:r>
          </a:p>
        </p:txBody>
      </p:sp>
      <p:sp>
        <p:nvSpPr>
          <p:cNvPr id="655" name="玻璃打碎报警装置"/>
          <p:cNvSpPr txBox="1"/>
          <p:nvPr/>
        </p:nvSpPr>
        <p:spPr>
          <a:xfrm>
            <a:off x="806450" y="1833650"/>
            <a:ext cx="29591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玻璃打碎报警装置</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压电式周界报警系统（用于重要位置出入口、周界安全防护等）"/>
          <p:cNvSpPr txBox="1"/>
          <p:nvPr/>
        </p:nvSpPr>
        <p:spPr>
          <a:xfrm>
            <a:off x="1009650" y="2057400"/>
            <a:ext cx="100711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压电式周界报警系统（用于重要位置出入口、周界安全防护等）</a:t>
            </a:r>
          </a:p>
        </p:txBody>
      </p:sp>
      <p:sp>
        <p:nvSpPr>
          <p:cNvPr id="658" name="将长的压电电缆埋在泥土的浅表层，可起分布式地下麦克风或听音器的作用，可在几十米范围内探测人的步行, 对轮式或履带式车辆也可以通过信号处理系统分辨出来。下图为测量系统的输出波形。"/>
          <p:cNvSpPr txBox="1"/>
          <p:nvPr/>
        </p:nvSpPr>
        <p:spPr>
          <a:xfrm>
            <a:off x="680665" y="2697608"/>
            <a:ext cx="11643470" cy="205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将长的压电电缆埋在泥土的浅表层，可起分布式地下麦克风或听音器的作用，可在几十米范围内探测人的步行, 对轮式或履带式车辆也可以通过信号处理系统分辨出来。下图为测量系统的输出波形。</a:t>
            </a:r>
          </a:p>
        </p:txBody>
      </p:sp>
      <p:pic>
        <p:nvPicPr>
          <p:cNvPr id="659" name="图像" descr="图像"/>
          <p:cNvPicPr>
            <a:picLocks noChangeAspect="1"/>
          </p:cNvPicPr>
          <p:nvPr/>
        </p:nvPicPr>
        <p:blipFill>
          <a:blip r:embed="rId2">
            <a:extLst/>
          </a:blip>
          <a:stretch>
            <a:fillRect/>
          </a:stretch>
        </p:blipFill>
        <p:spPr>
          <a:xfrm>
            <a:off x="3503235" y="4654550"/>
            <a:ext cx="4089401" cy="3162300"/>
          </a:xfrm>
          <a:prstGeom prst="rect">
            <a:avLst/>
          </a:prstGeom>
          <a:ln w="12700">
            <a:miter lim="400000"/>
          </a:ln>
        </p:spPr>
      </p:pic>
      <p:sp>
        <p:nvSpPr>
          <p:cNvPr id="660"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交通监测"/>
          <p:cNvSpPr txBox="1"/>
          <p:nvPr/>
        </p:nvSpPr>
        <p:spPr>
          <a:xfrm>
            <a:off x="1086085" y="2120900"/>
            <a:ext cx="16354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交通监测 </a:t>
            </a:r>
          </a:p>
        </p:txBody>
      </p:sp>
      <p:pic>
        <p:nvPicPr>
          <p:cNvPr id="663" name="图像" descr="图像"/>
          <p:cNvPicPr>
            <a:picLocks noChangeAspect="1"/>
          </p:cNvPicPr>
          <p:nvPr/>
        </p:nvPicPr>
        <p:blipFill>
          <a:blip r:embed="rId2">
            <a:extLst/>
          </a:blip>
          <a:stretch>
            <a:fillRect/>
          </a:stretch>
        </p:blipFill>
        <p:spPr>
          <a:xfrm>
            <a:off x="5247249" y="1128433"/>
            <a:ext cx="7253263" cy="5103540"/>
          </a:xfrm>
          <a:prstGeom prst="rect">
            <a:avLst/>
          </a:prstGeom>
          <a:ln w="12700">
            <a:miter lim="400000"/>
          </a:ln>
        </p:spPr>
      </p:pic>
      <p:sp>
        <p:nvSpPr>
          <p:cNvPr id="664" name="将高分子压电电缆埋在公路上，可以获取车型分类信息（包括轴数、轴距、轮距、单双轮胎）、车速监测、收费站地磅、闯红灯拍照、停车区域监控、交通数据信息采集（道路监控）及机场滑行道等。"/>
          <p:cNvSpPr txBox="1"/>
          <p:nvPr/>
        </p:nvSpPr>
        <p:spPr>
          <a:xfrm>
            <a:off x="714424" y="6101208"/>
            <a:ext cx="11575952" cy="205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将高分子压电电缆埋在公路上，可以获取车型分类信息（包括轴数、轴距、轮距、单双轮胎）、车速监测、收费站地磅、闯红灯拍照、停车区域监控、交通数据信息采集（道路监控）及机场滑行道等。</a:t>
            </a:r>
          </a:p>
        </p:txBody>
      </p:sp>
      <p:sp>
        <p:nvSpPr>
          <p:cNvPr id="665"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压电(陶瓷)式动态力传感器以及在  车床中用于动态切削力的测量"/>
          <p:cNvSpPr txBox="1"/>
          <p:nvPr/>
        </p:nvSpPr>
        <p:spPr>
          <a:xfrm>
            <a:off x="986904" y="1993900"/>
            <a:ext cx="1024872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压电(陶瓷)式动态力传感器以及在  车床中用于动态切削力的测量 </a:t>
            </a:r>
          </a:p>
        </p:txBody>
      </p:sp>
      <p:pic>
        <p:nvPicPr>
          <p:cNvPr id="668" name="图像" descr="图像"/>
          <p:cNvPicPr>
            <a:picLocks noChangeAspect="1"/>
          </p:cNvPicPr>
          <p:nvPr/>
        </p:nvPicPr>
        <p:blipFill>
          <a:blip r:embed="rId2">
            <a:extLst/>
          </a:blip>
          <a:stretch>
            <a:fillRect/>
          </a:stretch>
        </p:blipFill>
        <p:spPr>
          <a:xfrm>
            <a:off x="1066800" y="3304891"/>
            <a:ext cx="8534400" cy="5410201"/>
          </a:xfrm>
          <a:prstGeom prst="rect">
            <a:avLst/>
          </a:prstGeom>
          <a:ln w="12700">
            <a:miter lim="400000"/>
          </a:ln>
        </p:spPr>
      </p:pic>
      <p:sp>
        <p:nvSpPr>
          <p:cNvPr id="669"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压电式动态力传感器在体育动态测量中的应用"/>
          <p:cNvSpPr txBox="1"/>
          <p:nvPr/>
        </p:nvSpPr>
        <p:spPr>
          <a:xfrm>
            <a:off x="1454150" y="1727200"/>
            <a:ext cx="72263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压电式动态力传感器在体育动态测量中的应用</a:t>
            </a:r>
          </a:p>
        </p:txBody>
      </p:sp>
      <p:grpSp>
        <p:nvGrpSpPr>
          <p:cNvPr id="674" name="成组"/>
          <p:cNvGrpSpPr/>
          <p:nvPr/>
        </p:nvGrpSpPr>
        <p:grpSpPr>
          <a:xfrm>
            <a:off x="1257300" y="3078608"/>
            <a:ext cx="3130550" cy="2920098"/>
            <a:chOff x="0" y="0"/>
            <a:chExt cx="3130550" cy="2920096"/>
          </a:xfrm>
        </p:grpSpPr>
        <p:pic>
          <p:nvPicPr>
            <p:cNvPr id="672" name="图像" descr="图像"/>
            <p:cNvPicPr>
              <a:picLocks noChangeAspect="1"/>
            </p:cNvPicPr>
            <p:nvPr/>
          </p:nvPicPr>
          <p:blipFill>
            <a:blip r:embed="rId2">
              <a:extLst/>
            </a:blip>
            <a:stretch>
              <a:fillRect/>
            </a:stretch>
          </p:blipFill>
          <p:spPr>
            <a:xfrm>
              <a:off x="247650" y="0"/>
              <a:ext cx="2882900" cy="2349500"/>
            </a:xfrm>
            <a:prstGeom prst="rect">
              <a:avLst/>
            </a:prstGeom>
            <a:ln w="12700" cap="flat">
              <a:noFill/>
              <a:miter lim="400000"/>
            </a:ln>
            <a:effectLst/>
          </p:spPr>
        </p:pic>
        <p:sp>
          <p:nvSpPr>
            <p:cNvPr id="673" name="压电式步态分析跑台"/>
            <p:cNvSpPr txBox="1"/>
            <p:nvPr/>
          </p:nvSpPr>
          <p:spPr>
            <a:xfrm>
              <a:off x="0" y="2399396"/>
              <a:ext cx="2857500"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457200">
                <a:defRPr b="0">
                  <a:latin typeface="Helvetica"/>
                  <a:ea typeface="Helvetica"/>
                  <a:cs typeface="Helvetica"/>
                  <a:sym typeface="Helvetica"/>
                </a:defRPr>
              </a:lvl1pPr>
            </a:lstStyle>
            <a:p>
              <a:r>
                <a:t>压电式步态分析跑台</a:t>
              </a:r>
            </a:p>
          </p:txBody>
        </p:sp>
      </p:grpSp>
      <p:grpSp>
        <p:nvGrpSpPr>
          <p:cNvPr id="677" name="成组"/>
          <p:cNvGrpSpPr/>
          <p:nvPr/>
        </p:nvGrpSpPr>
        <p:grpSpPr>
          <a:xfrm>
            <a:off x="5918894" y="2469199"/>
            <a:ext cx="4381501" cy="5904052"/>
            <a:chOff x="0" y="0"/>
            <a:chExt cx="4381500" cy="5904051"/>
          </a:xfrm>
        </p:grpSpPr>
        <p:sp>
          <p:nvSpPr>
            <p:cNvPr id="675" name="压电传感器测量双腿跳的动态力"/>
            <p:cNvSpPr txBox="1"/>
            <p:nvPr/>
          </p:nvSpPr>
          <p:spPr>
            <a:xfrm>
              <a:off x="0" y="5383351"/>
              <a:ext cx="4381500"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b="0">
                  <a:latin typeface="Helvetica"/>
                  <a:ea typeface="Helvetica"/>
                  <a:cs typeface="Helvetica"/>
                  <a:sym typeface="Helvetica"/>
                </a:defRPr>
              </a:lvl1pPr>
            </a:lstStyle>
            <a:p>
              <a:r>
                <a:t>压电传感器测量双腿跳的动态力</a:t>
              </a:r>
            </a:p>
          </p:txBody>
        </p:sp>
        <p:pic>
          <p:nvPicPr>
            <p:cNvPr id="676" name="图像" descr="图像"/>
            <p:cNvPicPr>
              <a:picLocks noChangeAspect="1"/>
            </p:cNvPicPr>
            <p:nvPr/>
          </p:nvPicPr>
          <p:blipFill>
            <a:blip r:embed="rId3">
              <a:extLst/>
            </a:blip>
            <a:stretch>
              <a:fillRect/>
            </a:stretch>
          </p:blipFill>
          <p:spPr>
            <a:xfrm>
              <a:off x="62805" y="0"/>
              <a:ext cx="3450845" cy="5284104"/>
            </a:xfrm>
            <a:prstGeom prst="rect">
              <a:avLst/>
            </a:prstGeom>
            <a:ln w="12700" cap="flat">
              <a:noFill/>
              <a:miter lim="400000"/>
            </a:ln>
            <a:effectLst/>
          </p:spPr>
        </p:pic>
      </p:grpSp>
      <p:sp>
        <p:nvSpPr>
          <p:cNvPr id="678"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压力式力传感器和测力锤"/>
          <p:cNvSpPr txBox="1"/>
          <p:nvPr/>
        </p:nvSpPr>
        <p:spPr>
          <a:xfrm>
            <a:off x="6610350" y="1342628"/>
            <a:ext cx="40259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压力式力传感器和测力锤</a:t>
            </a:r>
          </a:p>
        </p:txBody>
      </p:sp>
      <p:pic>
        <p:nvPicPr>
          <p:cNvPr id="681" name="图像" descr="图像"/>
          <p:cNvPicPr>
            <a:picLocks noChangeAspect="1"/>
          </p:cNvPicPr>
          <p:nvPr/>
        </p:nvPicPr>
        <p:blipFill>
          <a:blip r:embed="rId2">
            <a:extLst/>
          </a:blip>
          <a:stretch>
            <a:fillRect/>
          </a:stretch>
        </p:blipFill>
        <p:spPr>
          <a:xfrm>
            <a:off x="1016000" y="2673350"/>
            <a:ext cx="3784600" cy="3543300"/>
          </a:xfrm>
          <a:prstGeom prst="rect">
            <a:avLst/>
          </a:prstGeom>
          <a:ln w="12700">
            <a:miter lim="400000"/>
          </a:ln>
        </p:spPr>
      </p:pic>
      <p:sp>
        <p:nvSpPr>
          <p:cNvPr id="682" name="它利用石英晶体的纵向压电效应，将“力”转换成“电荷”并通过二次仪表转换成电压，具有气密性好、硬度高、刚度大、动态响应快等优点。可以测量动态力、准静态力和冲击力。"/>
          <p:cNvSpPr txBox="1"/>
          <p:nvPr/>
        </p:nvSpPr>
        <p:spPr>
          <a:xfrm>
            <a:off x="5410399" y="2563465"/>
            <a:ext cx="6636296"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它利用石英晶体的纵向压电效应，将“力”转换成“电荷”并通过二次仪表转换成电压，具有气密性好、硬度高、刚度大、动态响应快等优点。可以测量动态力、准静态力和冲击力。 </a:t>
            </a:r>
          </a:p>
        </p:txBody>
      </p:sp>
      <p:sp>
        <p:nvSpPr>
          <p:cNvPr id="683"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压电效应"/>
          <p:cNvSpPr>
            <a:spLocks noGrp="1"/>
          </p:cNvSpPr>
          <p:nvPr>
            <p:ph type="title"/>
          </p:nvPr>
        </p:nvSpPr>
        <p:spPr>
          <a:prstGeom prst="rect">
            <a:avLst/>
          </a:prstGeom>
        </p:spPr>
        <p:txBody>
          <a:bodyPr/>
          <a:lstStyle/>
          <a:p>
            <a:r>
              <a:t>压电效应</a:t>
            </a:r>
          </a:p>
        </p:txBody>
      </p:sp>
      <p:sp>
        <p:nvSpPr>
          <p:cNvPr id="426" name="压电材料的主要特性参数"/>
          <p:cNvSpPr txBox="1"/>
          <p:nvPr/>
        </p:nvSpPr>
        <p:spPr>
          <a:xfrm>
            <a:off x="4341254" y="1128433"/>
            <a:ext cx="432229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35000"/>
              </a:lnSpc>
              <a:spcBef>
                <a:spcPts val="1000"/>
              </a:spcBef>
              <a:defRPr sz="2800">
                <a:latin typeface="微软雅黑"/>
                <a:ea typeface="微软雅黑"/>
                <a:cs typeface="微软雅黑"/>
                <a:sym typeface="微软雅黑"/>
              </a:defRPr>
            </a:lvl1pPr>
          </a:lstStyle>
          <a:p>
            <a:r>
              <a:rPr dirty="0"/>
              <a:t> </a:t>
            </a:r>
            <a:r>
              <a:rPr dirty="0" err="1"/>
              <a:t>压电材料的主要特性参数</a:t>
            </a:r>
            <a:r>
              <a:rPr dirty="0"/>
              <a:t>  </a:t>
            </a:r>
          </a:p>
        </p:txBody>
      </p:sp>
      <p:sp>
        <p:nvSpPr>
          <p:cNvPr id="427" name="压电常数: 压电常数是衡量材料压电效应强弱的参数，它直接关系到压电输出灵敏度。…"/>
          <p:cNvSpPr txBox="1"/>
          <p:nvPr/>
        </p:nvSpPr>
        <p:spPr>
          <a:xfrm>
            <a:off x="553687" y="1937320"/>
            <a:ext cx="11215143" cy="559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压电常数</a:t>
            </a:r>
            <a:r>
              <a:rPr dirty="0"/>
              <a:t>: </a:t>
            </a:r>
            <a:r>
              <a:rPr dirty="0" err="1"/>
              <a:t>压电常数是衡量材料压电效应强弱的参数，它直接关系到压电输出灵敏度</a:t>
            </a:r>
            <a:r>
              <a:rPr dirty="0"/>
              <a:t>。   </a:t>
            </a:r>
          </a:p>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弹性常数</a:t>
            </a:r>
            <a:r>
              <a:rPr dirty="0"/>
              <a:t>: </a:t>
            </a:r>
            <a:r>
              <a:rPr dirty="0" err="1" smtClean="0"/>
              <a:t>压电材料的弹性常数</a:t>
            </a:r>
            <a:r>
              <a:rPr lang="zh-CN" altLang="en-US" dirty="0" smtClean="0"/>
              <a:t>（刚度）</a:t>
            </a:r>
            <a:r>
              <a:rPr dirty="0" err="1" smtClean="0"/>
              <a:t>决定着压电器件的固有频率和动态特性</a:t>
            </a:r>
            <a:r>
              <a:rPr dirty="0"/>
              <a:t>。</a:t>
            </a:r>
          </a:p>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介电常数</a:t>
            </a:r>
            <a:r>
              <a:rPr dirty="0"/>
              <a:t>: </a:t>
            </a:r>
            <a:r>
              <a:rPr dirty="0" err="1"/>
              <a:t>对于一定形状、尺寸的压电元件，其固有电容与介电常数有关；而固有电容又影响着压电传感器的频率下限</a:t>
            </a:r>
            <a:r>
              <a:rPr dirty="0"/>
              <a:t>。  </a:t>
            </a:r>
          </a:p>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机械耦合系数</a:t>
            </a:r>
            <a:r>
              <a:rPr dirty="0" err="1"/>
              <a:t>：它的意义是，在压电效应中，转换输出能量（如电能）与输入的能量（如机械能）之比的平方根，这是衡量压电材料机</a:t>
            </a:r>
            <a:r>
              <a:rPr dirty="0"/>
              <a:t>—</a:t>
            </a:r>
            <a:r>
              <a:rPr dirty="0" err="1"/>
              <a:t>电能量转换效率的一个重要参数</a:t>
            </a:r>
            <a:r>
              <a:rPr dirty="0"/>
              <a:t>。  </a:t>
            </a:r>
            <a:endParaRPr sz="2600" dirty="0"/>
          </a:p>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电阻</a:t>
            </a:r>
            <a:r>
              <a:rPr dirty="0"/>
              <a:t>: </a:t>
            </a:r>
            <a:r>
              <a:rPr dirty="0" err="1"/>
              <a:t>压电材料的绝缘电阻将减少电荷泄漏，从而改善压电传感器的低频特性</a:t>
            </a:r>
            <a:r>
              <a:rPr dirty="0"/>
              <a:t>。  </a:t>
            </a:r>
            <a:endParaRPr sz="2600" dirty="0"/>
          </a:p>
          <a:p>
            <a:pPr marL="388937" indent="-388937" algn="just" defTabSz="914400">
              <a:spcBef>
                <a:spcPts val="500"/>
              </a:spcBef>
              <a:buSzPct val="75000"/>
              <a:buChar char="✴"/>
              <a:defRPr sz="2800" b="0">
                <a:latin typeface="微软雅黑"/>
                <a:ea typeface="微软雅黑"/>
                <a:cs typeface="微软雅黑"/>
                <a:sym typeface="微软雅黑"/>
              </a:defRPr>
            </a:pPr>
            <a:r>
              <a:rPr dirty="0" err="1">
                <a:solidFill>
                  <a:srgbClr val="CC0099"/>
                </a:solidFill>
              </a:rPr>
              <a:t>居里点温度</a:t>
            </a:r>
            <a:r>
              <a:rPr dirty="0"/>
              <a:t>: </a:t>
            </a:r>
            <a:r>
              <a:rPr dirty="0" err="1"/>
              <a:t>它是指压电材料开始丧失压电特性的温度</a:t>
            </a:r>
            <a:r>
              <a:rPr dirty="0"/>
              <a:t>。 </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7" name="成组"/>
          <p:cNvGrpSpPr/>
          <p:nvPr/>
        </p:nvGrpSpPr>
        <p:grpSpPr>
          <a:xfrm>
            <a:off x="755650" y="2086150"/>
            <a:ext cx="5784354" cy="6079951"/>
            <a:chOff x="0" y="0"/>
            <a:chExt cx="5784353" cy="6079949"/>
          </a:xfrm>
        </p:grpSpPr>
        <p:pic>
          <p:nvPicPr>
            <p:cNvPr id="685" name="图像" descr="图像"/>
            <p:cNvPicPr>
              <a:picLocks noChangeAspect="1"/>
            </p:cNvPicPr>
            <p:nvPr/>
          </p:nvPicPr>
          <p:blipFill>
            <a:blip r:embed="rId2">
              <a:extLst/>
            </a:blip>
            <a:stretch>
              <a:fillRect/>
            </a:stretch>
          </p:blipFill>
          <p:spPr>
            <a:xfrm>
              <a:off x="1289050" y="0"/>
              <a:ext cx="2667000" cy="3098800"/>
            </a:xfrm>
            <a:prstGeom prst="rect">
              <a:avLst/>
            </a:prstGeom>
            <a:ln w="12700" cap="flat">
              <a:noFill/>
              <a:miter lim="400000"/>
            </a:ln>
            <a:effectLst/>
          </p:spPr>
        </p:pic>
        <p:sp>
          <p:nvSpPr>
            <p:cNvPr id="686" name="这种压力变送器主要利用液体或气体在检测器件上形成的压力来检测液体或者气体的流量或压强。把这种压力信号转变成标准的0-10V或者4-20mA电信号。以便控制使用。"/>
            <p:cNvSpPr txBox="1"/>
            <p:nvPr/>
          </p:nvSpPr>
          <p:spPr>
            <a:xfrm>
              <a:off x="0" y="3514549"/>
              <a:ext cx="5784354" cy="2565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defRPr b="0">
                  <a:latin typeface="Helvetica"/>
                  <a:ea typeface="Helvetica"/>
                  <a:cs typeface="Helvetica"/>
                  <a:sym typeface="Helvetica"/>
                </a:defRPr>
              </a:lvl1pPr>
            </a:lstStyle>
            <a:p>
              <a:r>
                <a:t>这种压力变送器主要利用液体或气体在检测器件上形成的压力来检测液体或者气体的流量或压强。把这种压力信号转变成标准的0-10V或者4-20mA电信号。以便控制使用。 </a:t>
              </a:r>
            </a:p>
          </p:txBody>
        </p:sp>
      </p:grpSp>
      <p:grpSp>
        <p:nvGrpSpPr>
          <p:cNvPr id="690" name="成组"/>
          <p:cNvGrpSpPr/>
          <p:nvPr/>
        </p:nvGrpSpPr>
        <p:grpSpPr>
          <a:xfrm>
            <a:off x="7835900" y="2552700"/>
            <a:ext cx="3810000" cy="3130551"/>
            <a:chOff x="0" y="0"/>
            <a:chExt cx="3810000" cy="3130550"/>
          </a:xfrm>
        </p:grpSpPr>
        <p:pic>
          <p:nvPicPr>
            <p:cNvPr id="688" name="图像" descr="图像"/>
            <p:cNvPicPr>
              <a:picLocks noChangeAspect="1"/>
            </p:cNvPicPr>
            <p:nvPr/>
          </p:nvPicPr>
          <p:blipFill>
            <a:blip r:embed="rId3">
              <a:extLst/>
            </a:blip>
            <a:stretch>
              <a:fillRect/>
            </a:stretch>
          </p:blipFill>
          <p:spPr>
            <a:xfrm>
              <a:off x="0" y="0"/>
              <a:ext cx="3810000" cy="2616200"/>
            </a:xfrm>
            <a:prstGeom prst="rect">
              <a:avLst/>
            </a:prstGeom>
            <a:ln w="12700" cap="flat">
              <a:noFill/>
              <a:miter lim="400000"/>
            </a:ln>
            <a:effectLst/>
          </p:spPr>
        </p:pic>
        <p:sp>
          <p:nvSpPr>
            <p:cNvPr id="689" name="压力变送器部件"/>
            <p:cNvSpPr txBox="1"/>
            <p:nvPr/>
          </p:nvSpPr>
          <p:spPr>
            <a:xfrm>
              <a:off x="781050" y="2609850"/>
              <a:ext cx="22479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457200">
                <a:defRPr b="0">
                  <a:latin typeface="Helvetica"/>
                  <a:ea typeface="Helvetica"/>
                  <a:cs typeface="Helvetica"/>
                  <a:sym typeface="Helvetica"/>
                </a:defRPr>
              </a:lvl1pPr>
            </a:lstStyle>
            <a:p>
              <a:r>
                <a:t>压力变送器部件</a:t>
              </a:r>
            </a:p>
          </p:txBody>
        </p:sp>
      </p:grpSp>
      <p:sp>
        <p:nvSpPr>
          <p:cNvPr id="691" name="图中所示的元件就是各种压力传感器的核心部件，压力和电信号的转化主要由它们完成。这种元件主要由压力检测体和放大电路组成。"/>
          <p:cNvSpPr txBox="1"/>
          <p:nvPr/>
        </p:nvSpPr>
        <p:spPr>
          <a:xfrm>
            <a:off x="7531100" y="5669408"/>
            <a:ext cx="4687888" cy="214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b="0">
                <a:latin typeface="Helvetica"/>
                <a:ea typeface="Helvetica"/>
                <a:cs typeface="Helvetica"/>
                <a:sym typeface="Helvetica"/>
              </a:defRPr>
            </a:lvl1pPr>
          </a:lstStyle>
          <a:p>
            <a:r>
              <a:t>图中所示的元件就是各种压力传感器的核心部件，压力和电信号的转化主要由它们完成。这种元件主要由压力检测体和放大电路组成。 </a:t>
            </a:r>
          </a:p>
        </p:txBody>
      </p:sp>
      <p:sp>
        <p:nvSpPr>
          <p:cNvPr id="692"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压电式加速度传感器"/>
          <p:cNvSpPr txBox="1"/>
          <p:nvPr/>
        </p:nvSpPr>
        <p:spPr>
          <a:xfrm>
            <a:off x="4019537" y="1087865"/>
            <a:ext cx="4229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3600" b="0">
                <a:latin typeface="Helvetica"/>
                <a:ea typeface="Helvetica"/>
                <a:cs typeface="Helvetica"/>
                <a:sym typeface="Helvetica"/>
              </a:defRPr>
            </a:lvl1pPr>
          </a:lstStyle>
          <a:p>
            <a:r>
              <a:t>压电式加速度传感器</a:t>
            </a:r>
          </a:p>
        </p:txBody>
      </p:sp>
      <p:pic>
        <p:nvPicPr>
          <p:cNvPr id="695" name="图像" descr="图像"/>
          <p:cNvPicPr>
            <a:picLocks noChangeAspect="1"/>
          </p:cNvPicPr>
          <p:nvPr/>
        </p:nvPicPr>
        <p:blipFill>
          <a:blip r:embed="rId2">
            <a:extLst/>
          </a:blip>
          <a:stretch>
            <a:fillRect/>
          </a:stretch>
        </p:blipFill>
        <p:spPr>
          <a:xfrm>
            <a:off x="698500" y="6156038"/>
            <a:ext cx="4927600" cy="3365501"/>
          </a:xfrm>
          <a:prstGeom prst="rect">
            <a:avLst/>
          </a:prstGeom>
          <a:ln w="12700">
            <a:miter lim="400000"/>
          </a:ln>
        </p:spPr>
      </p:pic>
      <p:pic>
        <p:nvPicPr>
          <p:cNvPr id="696" name="图像" descr="图像"/>
          <p:cNvPicPr>
            <a:picLocks noChangeAspect="1"/>
          </p:cNvPicPr>
          <p:nvPr/>
        </p:nvPicPr>
        <p:blipFill>
          <a:blip r:embed="rId3">
            <a:extLst/>
          </a:blip>
          <a:stretch>
            <a:fillRect/>
          </a:stretch>
        </p:blipFill>
        <p:spPr>
          <a:xfrm>
            <a:off x="9169599" y="85328"/>
            <a:ext cx="2741674" cy="2741674"/>
          </a:xfrm>
          <a:prstGeom prst="rect">
            <a:avLst/>
          </a:prstGeom>
          <a:ln w="12700">
            <a:miter lim="400000"/>
          </a:ln>
        </p:spPr>
      </p:pic>
      <p:sp>
        <p:nvSpPr>
          <p:cNvPr id="697" name="当传感器感受振动时，质量块感受与传感器基座相同的振动并受到与加速度方向相反的惯性力的作用。这样，质量块就有一正比于加速度的交变力作用在压电片上。由于压电片压电效应，两个表面上就产生交变电荷，当振动频率远低于传感器的固有频率时，传感器的输出电荷（电压）与作用力成正比，亦即与试件的加速度成正比。"/>
          <p:cNvSpPr txBox="1"/>
          <p:nvPr/>
        </p:nvSpPr>
        <p:spPr>
          <a:xfrm>
            <a:off x="568126" y="2561938"/>
            <a:ext cx="11614548"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当传感器感受振动时，质量块感受与传感器基座相同的振动并受到与加速度方向相反的惯性力的作用。这样，质量块就有一正比于加速度的交变力作用在压电片上。由于压电片压电效应，两个表面上就产生交变电荷，当振动频率远低于传感器的固有频率时，传感器的输出电荷（电压）与作用力成正比，亦即与试件的加速度成正比。</a:t>
            </a:r>
          </a:p>
        </p:txBody>
      </p:sp>
      <p:sp>
        <p:nvSpPr>
          <p:cNvPr id="698" name="压电式传感器"/>
          <p:cNvSpPr>
            <a:spLocks noGrp="1"/>
          </p:cNvSpPr>
          <p:nvPr>
            <p:ph type="title"/>
          </p:nvPr>
        </p:nvSpPr>
        <p:spPr>
          <a:prstGeom prst="rect">
            <a:avLst/>
          </a:prstGeom>
        </p:spPr>
        <p:txBody>
          <a:bodyPr/>
          <a:lstStyle/>
          <a:p>
            <a:r>
              <a:t>压电式传感器</a:t>
            </a:r>
          </a:p>
        </p:txBody>
      </p:sp>
      <p:sp>
        <p:nvSpPr>
          <p:cNvPr id="699" name="输出电量由传感器输出端引出，输入到前置放大器后就可以用普通的测量仪器测出试件的加速度，如在放大器中加进适当的积分电路，就可以测出试件的振动速度或位移。"/>
          <p:cNvSpPr txBox="1"/>
          <p:nvPr/>
        </p:nvSpPr>
        <p:spPr>
          <a:xfrm>
            <a:off x="6032699" y="5638800"/>
            <a:ext cx="6655653"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输出电量由传感器输出端引出，输入到前置放大器后就可以用普通的测量仪器测出试件的加速度，如在放大器中加进适当的积分电路，就可以测出试件的振动速度或位移。</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图像" descr="图像"/>
          <p:cNvPicPr>
            <a:picLocks noChangeAspect="1"/>
          </p:cNvPicPr>
          <p:nvPr/>
        </p:nvPicPr>
        <p:blipFill>
          <a:blip r:embed="rId2">
            <a:extLst/>
          </a:blip>
          <a:stretch>
            <a:fillRect/>
          </a:stretch>
        </p:blipFill>
        <p:spPr>
          <a:xfrm>
            <a:off x="9766300" y="5702300"/>
            <a:ext cx="2870200" cy="2362200"/>
          </a:xfrm>
          <a:prstGeom prst="rect">
            <a:avLst/>
          </a:prstGeom>
          <a:ln w="12700">
            <a:miter lim="400000"/>
          </a:ln>
        </p:spPr>
      </p:pic>
      <p:sp>
        <p:nvSpPr>
          <p:cNvPr id="702" name="脉搏计照片"/>
          <p:cNvSpPr txBox="1"/>
          <p:nvPr/>
        </p:nvSpPr>
        <p:spPr>
          <a:xfrm>
            <a:off x="10339908" y="7975600"/>
            <a:ext cx="1722984"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b="0">
                <a:latin typeface="Helvetica"/>
                <a:ea typeface="Helvetica"/>
                <a:cs typeface="Helvetica"/>
                <a:sym typeface="Helvetica"/>
              </a:defRPr>
            </a:lvl1pPr>
          </a:lstStyle>
          <a:p>
            <a:r>
              <a:t>脉搏计照片</a:t>
            </a:r>
          </a:p>
        </p:txBody>
      </p:sp>
      <p:sp>
        <p:nvSpPr>
          <p:cNvPr id="703" name="PVDF压电薄膜"/>
          <p:cNvSpPr txBox="1"/>
          <p:nvPr/>
        </p:nvSpPr>
        <p:spPr>
          <a:xfrm>
            <a:off x="3390464" y="1278221"/>
            <a:ext cx="530113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3200" b="0">
                <a:latin typeface="Helvetica"/>
                <a:ea typeface="Helvetica"/>
                <a:cs typeface="Helvetica"/>
                <a:sym typeface="Helvetica"/>
              </a:defRPr>
            </a:lvl1pPr>
          </a:lstStyle>
          <a:p>
            <a:r>
              <a:rPr dirty="0" err="1" smtClean="0"/>
              <a:t>PVDF</a:t>
            </a:r>
            <a:r>
              <a:rPr lang="zh-CN" altLang="en-US" dirty="0"/>
              <a:t>聚偏二氟</a:t>
            </a:r>
            <a:r>
              <a:rPr lang="zh-CN" altLang="en-US" dirty="0" smtClean="0"/>
              <a:t>乙烯</a:t>
            </a:r>
            <a:r>
              <a:rPr dirty="0" err="1" smtClean="0"/>
              <a:t>压电薄膜</a:t>
            </a:r>
            <a:endParaRPr dirty="0"/>
          </a:p>
        </p:txBody>
      </p:sp>
      <p:sp>
        <p:nvSpPr>
          <p:cNvPr id="704" name="是一种高性能、低成本动态微压传感器，产品采用压电薄膜作为换能材料，动态压力信号通过薄膜变成电荷量，再经传感器内部放大电路转换成电压输出。该传感器具有灵敏度高，抗过载及冲击能力强，抗干扰性好，操作简便，体积小、重量轻、成本低等特点，广泛应用于医疗、工业控制、交通、安全防卫等领域。"/>
          <p:cNvSpPr txBox="1"/>
          <p:nvPr/>
        </p:nvSpPr>
        <p:spPr>
          <a:xfrm>
            <a:off x="1035050" y="2023045"/>
            <a:ext cx="10934701"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是一种高性能、低成本动态微压传感器，产品采用压电薄膜作为换能材料，动态压力信号通过薄膜变成电荷量，再经传感器内部放大电路转换成电压输出。该传感器具有灵敏度高，抗过载及冲击能力强，抗干扰性好，操作简便，体积小、重量轻、成本低等特点，广泛应用于医疗、工业控制、交通、安全防卫等领域。 </a:t>
            </a:r>
          </a:p>
        </p:txBody>
      </p:sp>
      <p:sp>
        <p:nvSpPr>
          <p:cNvPr id="705" name="典型应用：…"/>
          <p:cNvSpPr txBox="1"/>
          <p:nvPr/>
        </p:nvSpPr>
        <p:spPr>
          <a:xfrm>
            <a:off x="1252351" y="5054599"/>
            <a:ext cx="5224836"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solidFill>
                  <a:schemeClr val="accent5">
                    <a:lumOff val="-29866"/>
                  </a:schemeClr>
                </a:solidFill>
                <a:latin typeface="Helvetica"/>
                <a:ea typeface="Helvetica"/>
                <a:cs typeface="Helvetica"/>
                <a:sym typeface="Helvetica"/>
              </a:defRPr>
            </a:pPr>
            <a:r>
              <a:t>典型应用：</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脉搏计数探测</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按键键盘，触摸键盘</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振动、冲击、碰撞报警</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振动加速度测量</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管道压力波动 </a:t>
            </a:r>
          </a:p>
          <a:p>
            <a:pPr marL="388937" indent="-388937" algn="l" defTabSz="457200">
              <a:buClr>
                <a:schemeClr val="accent4">
                  <a:hueOff val="-461056"/>
                  <a:satOff val="4338"/>
                  <a:lumOff val="-10225"/>
                </a:schemeClr>
              </a:buClr>
              <a:buSzPct val="75000"/>
              <a:buChar char="✓"/>
              <a:defRPr sz="2800" b="0">
                <a:latin typeface="Helvetica"/>
                <a:ea typeface="Helvetica"/>
                <a:cs typeface="Helvetica"/>
                <a:sym typeface="Helvetica"/>
              </a:defRPr>
            </a:pPr>
            <a:r>
              <a:t>其它机电转换、动态力检测等 </a:t>
            </a:r>
          </a:p>
        </p:txBody>
      </p:sp>
      <p:sp>
        <p:nvSpPr>
          <p:cNvPr id="706"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脉搏心音信号携带有人体重要的生理参数信息，通过对该信号的有效处理，可准确得到波形、心率次数等可为医生提供可靠的诊断依据。"/>
          <p:cNvSpPr txBox="1"/>
          <p:nvPr/>
        </p:nvSpPr>
        <p:spPr>
          <a:xfrm>
            <a:off x="734243" y="1966412"/>
            <a:ext cx="11764914"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脉搏心音信号携带有人体重要的生理参数信息，通过对该信号的有效处理，可准确得到波形、心率次数等可为医生提供可靠的诊断依据。 </a:t>
            </a:r>
          </a:p>
        </p:txBody>
      </p:sp>
      <p:sp>
        <p:nvSpPr>
          <p:cNvPr id="709" name="压电薄膜传感器及其在心脏监测中的应用"/>
          <p:cNvSpPr txBox="1"/>
          <p:nvPr/>
        </p:nvSpPr>
        <p:spPr>
          <a:xfrm>
            <a:off x="2609850" y="1219200"/>
            <a:ext cx="65151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压电薄膜传感器及其在心脏监测中的应用</a:t>
            </a:r>
          </a:p>
        </p:txBody>
      </p:sp>
      <p:pic>
        <p:nvPicPr>
          <p:cNvPr id="710" name="图像" descr="图像"/>
          <p:cNvPicPr>
            <a:picLocks noChangeAspect="1"/>
          </p:cNvPicPr>
          <p:nvPr/>
        </p:nvPicPr>
        <p:blipFill>
          <a:blip r:embed="rId2">
            <a:extLst/>
          </a:blip>
          <a:stretch>
            <a:fillRect/>
          </a:stretch>
        </p:blipFill>
        <p:spPr>
          <a:xfrm>
            <a:off x="658578" y="3297145"/>
            <a:ext cx="4914901" cy="5105401"/>
          </a:xfrm>
          <a:prstGeom prst="rect">
            <a:avLst/>
          </a:prstGeom>
          <a:ln w="12700">
            <a:miter lim="400000"/>
          </a:ln>
        </p:spPr>
      </p:pic>
      <p:sp>
        <p:nvSpPr>
          <p:cNvPr id="711" name="压电薄膜传感器的设计主要考虑了传感器的灵敏度和信噪比，根据测量信号的频率和响应幅度，设计薄膜传感器的结构有如同图1所示的几种。在采集人体心音的信号时，由于心音的频响范围较宽，同时其输出的物理信号值也很微弱，采用硬质衬底和中空的设计。这样可以提高传感器中薄膜在收到心音信号时的形变量，从而提高信号强度。这样结构设计的缺点是结构不牢固，使用时间长了需要校正。"/>
          <p:cNvSpPr txBox="1"/>
          <p:nvPr/>
        </p:nvSpPr>
        <p:spPr>
          <a:xfrm>
            <a:off x="5940156" y="3771113"/>
            <a:ext cx="6840738"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rPr dirty="0"/>
              <a:t>压电薄膜传感器的设计主要考虑了传感器的灵敏度和信噪比，根据测量信号的频率和响应幅度，</a:t>
            </a:r>
            <a:r>
              <a:rPr dirty="0" smtClean="0"/>
              <a:t>设计薄膜传感器的结构有如同图所示的几种</a:t>
            </a:r>
            <a:r>
              <a:rPr dirty="0"/>
              <a:t>。在采集人体心音的信号时，由于心音的频响范围较宽，同时其输出的物理信号值也很微弱，采用硬质衬底和中空的设计。这样可以提高传感器中薄膜在收到心音信号时的形变量，从而提高信号强度。这样结构设计的缺点是结构不牢固，使用时间长了需要校正。</a:t>
            </a:r>
          </a:p>
        </p:txBody>
      </p:sp>
      <p:sp>
        <p:nvSpPr>
          <p:cNvPr id="712"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压电常数一般为D33=15×10-12C/N，g值比较高，但是具有很高的内阻抗，一般高达1012Ω，制作出的传感器的输出阻抗较大，不利于后面的信号采集和放大。为防止信号的衰减，我们采用高输出阻抗的场效应管作为阻抗变换器，即为测量系统的前置电路。我们利用结型场效应管的高输入阻抗的特点，根据其静态工作点设计阻抗变换器，如图2(a)所示，传感器获得的人体信号经过阻抗变换器后，得到可靠的低阻抗的输出信号。其输出阻抗如图2(b)图所示。可以看出，在信号频率变化的情况下，传感器的输出阻抗保基本保持不变。"/>
          <p:cNvSpPr txBox="1"/>
          <p:nvPr/>
        </p:nvSpPr>
        <p:spPr>
          <a:xfrm>
            <a:off x="602165" y="1128433"/>
            <a:ext cx="11411644"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lnSpc>
                <a:spcPct val="150000"/>
              </a:lnSpc>
              <a:defRPr sz="2800" b="0">
                <a:latin typeface="Helvetica"/>
                <a:ea typeface="Helvetica"/>
                <a:cs typeface="Helvetica"/>
                <a:sym typeface="Helvetica"/>
              </a:defRPr>
            </a:pPr>
            <a:r>
              <a:rPr dirty="0" err="1"/>
              <a:t>压电常数一般为</a:t>
            </a:r>
            <a:r>
              <a:rPr dirty="0" err="1" smtClean="0"/>
              <a:t>D</a:t>
            </a:r>
            <a:r>
              <a:rPr baseline="-5999" dirty="0" err="1" smtClean="0"/>
              <a:t>33</a:t>
            </a:r>
            <a:r>
              <a:rPr dirty="0" smtClean="0"/>
              <a:t>=15×10</a:t>
            </a:r>
            <a:r>
              <a:rPr baseline="31999" dirty="0" smtClean="0"/>
              <a:t>-</a:t>
            </a:r>
            <a:r>
              <a:rPr baseline="31999" dirty="0" err="1" smtClean="0"/>
              <a:t>12</a:t>
            </a:r>
            <a:r>
              <a:rPr dirty="0" err="1" smtClean="0"/>
              <a:t>C</a:t>
            </a:r>
            <a:r>
              <a:rPr dirty="0" smtClean="0"/>
              <a:t>/N，但是具有很高的内阻抗</a:t>
            </a:r>
            <a:r>
              <a:rPr dirty="0"/>
              <a:t>，一般高达10</a:t>
            </a:r>
            <a:r>
              <a:rPr baseline="31999" dirty="0"/>
              <a:t>12</a:t>
            </a:r>
            <a:r>
              <a:rPr dirty="0"/>
              <a:t>Ω，制作出的传感器的输出阻抗较大，不利于后面的信号采集和放大。为防止信号的衰减，我们采用高输出阻抗的场效应管作为阻抗变换器，即为测量系统的前置电路。我们利用结型场效应管的高输入阻抗的特点，根据其静态工作点设计阻抗变换器，如图2(a)</a:t>
            </a:r>
            <a:r>
              <a:rPr dirty="0" err="1"/>
              <a:t>所示，传感器获得的人体信号经过阻抗变换器后，得到可靠的低阻抗的输出信号。其输出阻抗如图2</a:t>
            </a:r>
            <a:r>
              <a:rPr dirty="0"/>
              <a:t>(b)</a:t>
            </a:r>
            <a:r>
              <a:rPr dirty="0" err="1"/>
              <a:t>图所示。可以看出，在信号频率变化的情况下，传感器的输出阻抗保基本保持不变</a:t>
            </a:r>
            <a:r>
              <a:rPr dirty="0"/>
              <a:t>。</a:t>
            </a:r>
          </a:p>
        </p:txBody>
      </p:sp>
      <p:sp>
        <p:nvSpPr>
          <p:cNvPr id="715" name="压电式传感器"/>
          <p:cNvSpPr>
            <a:spLocks noGrp="1"/>
          </p:cNvSpPr>
          <p:nvPr>
            <p:ph type="title"/>
          </p:nvPr>
        </p:nvSpPr>
        <p:spPr>
          <a:prstGeom prst="rect">
            <a:avLst/>
          </a:prstGeom>
        </p:spPr>
        <p:txBody>
          <a:bodyPr/>
          <a:lstStyle/>
          <a:p>
            <a:r>
              <a:t>压电式传感器</a:t>
            </a:r>
          </a:p>
        </p:txBody>
      </p:sp>
      <p:pic>
        <p:nvPicPr>
          <p:cNvPr id="2" name="图片 1"/>
          <p:cNvPicPr>
            <a:picLocks noChangeAspect="1"/>
          </p:cNvPicPr>
          <p:nvPr/>
        </p:nvPicPr>
        <p:blipFill>
          <a:blip r:embed="rId2"/>
          <a:stretch>
            <a:fillRect/>
          </a:stretch>
        </p:blipFill>
        <p:spPr>
          <a:xfrm>
            <a:off x="3924348" y="5650445"/>
            <a:ext cx="6021509" cy="3900052"/>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 name="图像" descr="图像"/>
          <p:cNvPicPr>
            <a:picLocks noChangeAspect="1"/>
          </p:cNvPicPr>
          <p:nvPr/>
        </p:nvPicPr>
        <p:blipFill>
          <a:blip r:embed="rId2">
            <a:extLst/>
          </a:blip>
          <a:stretch>
            <a:fillRect/>
          </a:stretch>
        </p:blipFill>
        <p:spPr>
          <a:xfrm>
            <a:off x="1136220" y="4013982"/>
            <a:ext cx="5326749" cy="3992746"/>
          </a:xfrm>
          <a:prstGeom prst="rect">
            <a:avLst/>
          </a:prstGeom>
          <a:ln w="12700">
            <a:miter lim="400000"/>
          </a:ln>
        </p:spPr>
      </p:pic>
      <p:pic>
        <p:nvPicPr>
          <p:cNvPr id="718" name="图像" descr="图像"/>
          <p:cNvPicPr>
            <a:picLocks noChangeAspect="1"/>
          </p:cNvPicPr>
          <p:nvPr/>
        </p:nvPicPr>
        <p:blipFill>
          <a:blip r:embed="rId3">
            <a:extLst/>
          </a:blip>
          <a:stretch>
            <a:fillRect/>
          </a:stretch>
        </p:blipFill>
        <p:spPr>
          <a:xfrm>
            <a:off x="7888192" y="4301412"/>
            <a:ext cx="2514601" cy="2006601"/>
          </a:xfrm>
          <a:prstGeom prst="rect">
            <a:avLst/>
          </a:prstGeom>
          <a:ln w="12700">
            <a:miter lim="400000"/>
          </a:ln>
        </p:spPr>
      </p:pic>
      <p:sp>
        <p:nvSpPr>
          <p:cNvPr id="719" name="石英晶体振荡器（晶振）"/>
          <p:cNvSpPr txBox="1"/>
          <p:nvPr/>
        </p:nvSpPr>
        <p:spPr>
          <a:xfrm>
            <a:off x="3194050" y="1371600"/>
            <a:ext cx="40259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solidFill>
                  <a:schemeClr val="accent5">
                    <a:lumOff val="-29866"/>
                  </a:schemeClr>
                </a:solidFill>
                <a:latin typeface="Helvetica"/>
                <a:ea typeface="Helvetica"/>
                <a:cs typeface="Helvetica"/>
                <a:sym typeface="Helvetica"/>
              </a:defRPr>
            </a:lvl1pPr>
          </a:lstStyle>
          <a:p>
            <a:r>
              <a:t>石英晶体振荡器（晶振）</a:t>
            </a:r>
          </a:p>
        </p:txBody>
      </p:sp>
      <p:sp>
        <p:nvSpPr>
          <p:cNvPr id="720" name="石英晶体在振荡电路中工作时，压电效应与逆压电效应交替作用，从而产生稳定的振荡输出频率。"/>
          <p:cNvSpPr txBox="1"/>
          <p:nvPr/>
        </p:nvSpPr>
        <p:spPr>
          <a:xfrm>
            <a:off x="814507" y="2494261"/>
            <a:ext cx="11017868"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rPr dirty="0" err="1"/>
              <a:t>石英晶体在振荡电路中工作时，压电效应与逆压电效应交替作用，从而产生稳定的振荡输出频率</a:t>
            </a:r>
            <a:r>
              <a:rPr dirty="0"/>
              <a:t>。</a:t>
            </a:r>
          </a:p>
        </p:txBody>
      </p:sp>
      <p:sp>
        <p:nvSpPr>
          <p:cNvPr id="721" name="压电式传感器"/>
          <p:cNvSpPr>
            <a:spLocks noGrp="1"/>
          </p:cNvSpPr>
          <p:nvPr>
            <p:ph type="title"/>
          </p:nvPr>
        </p:nvSpPr>
        <p:spPr>
          <a:prstGeom prst="rect">
            <a:avLst/>
          </a:prstGeom>
        </p:spPr>
        <p:txBody>
          <a:bodyPr/>
          <a:lstStyle/>
          <a:p>
            <a:r>
              <a:t>压电式传感器</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压电材料"/>
          <p:cNvSpPr>
            <a:spLocks noGrp="1"/>
          </p:cNvSpPr>
          <p:nvPr>
            <p:ph type="title"/>
          </p:nvPr>
        </p:nvSpPr>
        <p:spPr>
          <a:prstGeom prst="rect">
            <a:avLst/>
          </a:prstGeom>
        </p:spPr>
        <p:txBody>
          <a:bodyPr/>
          <a:lstStyle/>
          <a:p>
            <a:r>
              <a:t>压电材料</a:t>
            </a:r>
          </a:p>
        </p:txBody>
      </p:sp>
      <p:sp>
        <p:nvSpPr>
          <p:cNvPr id="430" name="对压电材料特性要求"/>
          <p:cNvSpPr txBox="1"/>
          <p:nvPr/>
        </p:nvSpPr>
        <p:spPr>
          <a:xfrm>
            <a:off x="4587974" y="987424"/>
            <a:ext cx="382885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lnSpc>
                <a:spcPct val="135000"/>
              </a:lnSpc>
              <a:spcBef>
                <a:spcPts val="1000"/>
              </a:spcBef>
              <a:defRPr sz="2800">
                <a:latin typeface="微软雅黑"/>
                <a:ea typeface="微软雅黑"/>
                <a:cs typeface="微软雅黑"/>
                <a:sym typeface="微软雅黑"/>
              </a:defRPr>
            </a:lvl1pPr>
          </a:lstStyle>
          <a:p>
            <a:r>
              <a:t>对压电材料特性要求</a:t>
            </a:r>
          </a:p>
        </p:txBody>
      </p:sp>
      <p:sp>
        <p:nvSpPr>
          <p:cNvPr id="431" name="①转换性能。要求具有较大压电常数。…"/>
          <p:cNvSpPr txBox="1"/>
          <p:nvPr/>
        </p:nvSpPr>
        <p:spPr>
          <a:xfrm>
            <a:off x="620712" y="2415832"/>
            <a:ext cx="11763376" cy="4659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just" defTabSz="914400">
              <a:spcBef>
                <a:spcPts val="900"/>
              </a:spcBef>
              <a:defRPr sz="2800" b="0">
                <a:latin typeface="微软雅黑"/>
                <a:ea typeface="微软雅黑"/>
                <a:cs typeface="微软雅黑"/>
                <a:sym typeface="微软雅黑"/>
              </a:defRPr>
            </a:pPr>
            <a:r>
              <a:rPr dirty="0"/>
              <a:t>①</a:t>
            </a:r>
            <a:r>
              <a:rPr b="1" dirty="0" err="1">
                <a:solidFill>
                  <a:srgbClr val="3333CC"/>
                </a:solidFill>
              </a:rPr>
              <a:t>转换性能</a:t>
            </a:r>
            <a:r>
              <a:rPr dirty="0" err="1"/>
              <a:t>。要求具有较大压电常数</a:t>
            </a:r>
            <a:r>
              <a:rPr dirty="0"/>
              <a:t>。</a:t>
            </a:r>
          </a:p>
          <a:p>
            <a:pPr marL="342900" indent="-342900" algn="just" defTabSz="914400">
              <a:spcBef>
                <a:spcPts val="900"/>
              </a:spcBef>
              <a:defRPr sz="2800" b="0">
                <a:latin typeface="微软雅黑"/>
                <a:ea typeface="微软雅黑"/>
                <a:cs typeface="微软雅黑"/>
                <a:sym typeface="微软雅黑"/>
              </a:defRPr>
            </a:pPr>
            <a:r>
              <a:rPr dirty="0"/>
              <a:t>②</a:t>
            </a:r>
            <a:r>
              <a:rPr b="1" dirty="0" err="1">
                <a:solidFill>
                  <a:srgbClr val="3333CC"/>
                </a:solidFill>
              </a:rPr>
              <a:t>机械性能</a:t>
            </a:r>
            <a:r>
              <a:rPr dirty="0" err="1"/>
              <a:t>。压电元件作为受力元件，希望它的机械强度高、刚度大，以期获得宽的线性范围和高的固有振动频率</a:t>
            </a:r>
            <a:r>
              <a:rPr dirty="0"/>
              <a:t>。</a:t>
            </a:r>
          </a:p>
          <a:p>
            <a:pPr marL="342900" indent="-342900" algn="just" defTabSz="914400">
              <a:spcBef>
                <a:spcPts val="900"/>
              </a:spcBef>
              <a:defRPr sz="2800" b="0">
                <a:latin typeface="微软雅黑"/>
                <a:ea typeface="微软雅黑"/>
                <a:cs typeface="微软雅黑"/>
                <a:sym typeface="微软雅黑"/>
              </a:defRPr>
            </a:pPr>
            <a:r>
              <a:rPr dirty="0"/>
              <a:t>③</a:t>
            </a:r>
            <a:r>
              <a:rPr b="1" dirty="0" err="1">
                <a:solidFill>
                  <a:srgbClr val="3333CC"/>
                </a:solidFill>
              </a:rPr>
              <a:t>电性能</a:t>
            </a:r>
            <a:r>
              <a:rPr dirty="0" err="1"/>
              <a:t>。希望具有高电阻率和大介电常数，以减弱外部分布电容的影响并获得良好的低频特性</a:t>
            </a:r>
            <a:r>
              <a:rPr dirty="0"/>
              <a:t>。</a:t>
            </a:r>
          </a:p>
          <a:p>
            <a:pPr marL="342900" indent="-342900" algn="just" defTabSz="914400">
              <a:spcBef>
                <a:spcPts val="900"/>
              </a:spcBef>
              <a:defRPr sz="2800" b="0">
                <a:latin typeface="微软雅黑"/>
                <a:ea typeface="微软雅黑"/>
                <a:cs typeface="微软雅黑"/>
                <a:sym typeface="微软雅黑"/>
              </a:defRPr>
            </a:pPr>
            <a:r>
              <a:rPr dirty="0"/>
              <a:t>④</a:t>
            </a:r>
            <a:r>
              <a:rPr b="1" dirty="0" err="1">
                <a:solidFill>
                  <a:srgbClr val="3333CC"/>
                </a:solidFill>
              </a:rPr>
              <a:t>环境适应性</a:t>
            </a:r>
            <a:r>
              <a:rPr dirty="0" err="1"/>
              <a:t>。温度和湿度稳定性要好，要求具有较高的居里点，获得较宽的工作温度范围</a:t>
            </a:r>
            <a:r>
              <a:rPr dirty="0"/>
              <a:t>。</a:t>
            </a:r>
          </a:p>
          <a:p>
            <a:pPr marL="342900" indent="-342900" algn="just" defTabSz="914400">
              <a:spcBef>
                <a:spcPts val="900"/>
              </a:spcBef>
              <a:defRPr sz="2800" b="0">
                <a:latin typeface="微软雅黑"/>
                <a:ea typeface="微软雅黑"/>
                <a:cs typeface="微软雅黑"/>
                <a:sym typeface="微软雅黑"/>
              </a:defRPr>
            </a:pPr>
            <a:r>
              <a:rPr dirty="0"/>
              <a:t>⑤</a:t>
            </a:r>
            <a:r>
              <a:rPr b="1" dirty="0" err="1">
                <a:solidFill>
                  <a:srgbClr val="3333CC"/>
                </a:solidFill>
              </a:rPr>
              <a:t>时间稳定性</a:t>
            </a:r>
            <a:r>
              <a:rPr dirty="0" err="1"/>
              <a:t>。要求压电性能不随时间变化</a:t>
            </a:r>
            <a:r>
              <a:rPr dirty="0"/>
              <a: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png" descr="image.png"/>
          <p:cNvPicPr>
            <a:picLocks noChangeAspect="1"/>
          </p:cNvPicPr>
          <p:nvPr/>
        </p:nvPicPr>
        <p:blipFill>
          <a:blip r:embed="rId2">
            <a:extLst/>
          </a:blip>
          <a:stretch>
            <a:fillRect/>
          </a:stretch>
        </p:blipFill>
        <p:spPr>
          <a:xfrm>
            <a:off x="4257861" y="1001699"/>
            <a:ext cx="8283576" cy="4694239"/>
          </a:xfrm>
          <a:prstGeom prst="rect">
            <a:avLst/>
          </a:prstGeom>
          <a:ln w="12700">
            <a:miter lim="400000"/>
          </a:ln>
        </p:spPr>
      </p:pic>
      <p:sp>
        <p:nvSpPr>
          <p:cNvPr id="434" name="压电材料分类"/>
          <p:cNvSpPr txBox="1"/>
          <p:nvPr/>
        </p:nvSpPr>
        <p:spPr>
          <a:xfrm>
            <a:off x="984793" y="2135797"/>
            <a:ext cx="76962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l" defTabSz="841247">
              <a:defRPr sz="2944" b="0">
                <a:solidFill>
                  <a:srgbClr val="333399"/>
                </a:solidFill>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压电材料分类</a:t>
            </a:r>
          </a:p>
        </p:txBody>
      </p:sp>
      <p:pic>
        <p:nvPicPr>
          <p:cNvPr id="435" name="image.png" descr="image.png"/>
          <p:cNvPicPr>
            <a:picLocks noChangeAspect="1"/>
          </p:cNvPicPr>
          <p:nvPr/>
        </p:nvPicPr>
        <p:blipFill>
          <a:blip r:embed="rId3">
            <a:extLst/>
          </a:blip>
          <a:stretch>
            <a:fillRect/>
          </a:stretch>
        </p:blipFill>
        <p:spPr>
          <a:xfrm>
            <a:off x="0" y="4633238"/>
            <a:ext cx="7389059" cy="5120362"/>
          </a:xfrm>
          <a:prstGeom prst="rect">
            <a:avLst/>
          </a:prstGeom>
          <a:ln w="12700">
            <a:miter lim="400000"/>
          </a:ln>
        </p:spPr>
      </p:pic>
      <p:sp>
        <p:nvSpPr>
          <p:cNvPr id="436" name="压电材料"/>
          <p:cNvSpPr>
            <a:spLocks noGrp="1"/>
          </p:cNvSpPr>
          <p:nvPr>
            <p:ph type="title"/>
          </p:nvPr>
        </p:nvSpPr>
        <p:spPr>
          <a:prstGeom prst="rect">
            <a:avLst/>
          </a:prstGeom>
        </p:spPr>
        <p:txBody>
          <a:bodyPr/>
          <a:lstStyle/>
          <a:p>
            <a:r>
              <a:t>压电材料</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石英晶体"/>
          <p:cNvSpPr>
            <a:spLocks noGrp="1"/>
          </p:cNvSpPr>
          <p:nvPr>
            <p:ph type="title"/>
          </p:nvPr>
        </p:nvSpPr>
        <p:spPr>
          <a:prstGeom prst="rect">
            <a:avLst/>
          </a:prstGeom>
        </p:spPr>
        <p:txBody>
          <a:bodyPr/>
          <a:lstStyle/>
          <a:p>
            <a:r>
              <a:t>石英晶体</a:t>
            </a:r>
          </a:p>
        </p:txBody>
      </p:sp>
      <p:sp>
        <p:nvSpPr>
          <p:cNvPr id="10" name="石英晶体有天然和人造石英单晶两种。…"/>
          <p:cNvSpPr txBox="1"/>
          <p:nvPr/>
        </p:nvSpPr>
        <p:spPr>
          <a:xfrm>
            <a:off x="792743" y="1670425"/>
            <a:ext cx="11010354"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indent="179387" algn="just" defTabSz="914400">
              <a:defRPr sz="2600" b="0">
                <a:latin typeface="Songti SC Regular"/>
                <a:ea typeface="Songti SC Regular"/>
                <a:cs typeface="Songti SC Regular"/>
                <a:sym typeface="Songti SC Regular"/>
              </a:defRPr>
            </a:pPr>
            <a:r>
              <a:rPr lang="en-US" dirty="0" smtClean="0"/>
              <a:t>  </a:t>
            </a:r>
            <a:r>
              <a:rPr lang="zh-CN" altLang="en-US" sz="3200" dirty="0" smtClean="0">
                <a:latin typeface="楷体" panose="02010609060101010101" pitchFamily="49" charset="-122"/>
                <a:ea typeface="楷体" panose="02010609060101010101" pitchFamily="49" charset="-122"/>
              </a:rPr>
              <a:t>石英晶体的形态决定了其应用，而形态结果来源于形成时的温度和压力。目前，传感器中使用的晶体是以居里点为</a:t>
            </a:r>
            <a:r>
              <a:rPr lang="en-US" altLang="zh-CN" sz="3200" dirty="0" smtClean="0">
                <a:latin typeface="楷体" panose="02010609060101010101" pitchFamily="49" charset="-122"/>
                <a:ea typeface="楷体" panose="02010609060101010101" pitchFamily="49" charset="-122"/>
              </a:rPr>
              <a:t>573</a:t>
            </a:r>
            <a:r>
              <a:rPr lang="zh-CN" altLang="en-US" sz="3200" dirty="0" smtClean="0">
                <a:latin typeface="楷体" panose="02010609060101010101" pitchFamily="49" charset="-122"/>
                <a:ea typeface="楷体" panose="02010609060101010101" pitchFamily="49" charset="-122"/>
              </a:rPr>
              <a:t>℃，晶体结构为六角晶系的</a:t>
            </a:r>
            <a:r>
              <a:rPr lang="en-US" altLang="zh-CN" sz="3200" dirty="0" smtClean="0">
                <a:solidFill>
                  <a:srgbClr val="FF0000"/>
                </a:solidFill>
                <a:latin typeface="楷体" panose="02010609060101010101" pitchFamily="49" charset="-122"/>
                <a:ea typeface="楷体" panose="02010609060101010101" pitchFamily="49" charset="-122"/>
              </a:rPr>
              <a:t>α-</a:t>
            </a:r>
            <a:r>
              <a:rPr lang="zh-CN" altLang="en-US" sz="3200" dirty="0" smtClean="0">
                <a:solidFill>
                  <a:srgbClr val="FF0000"/>
                </a:solidFill>
                <a:latin typeface="楷体" panose="02010609060101010101" pitchFamily="49" charset="-122"/>
                <a:ea typeface="楷体" panose="02010609060101010101" pitchFamily="49" charset="-122"/>
              </a:rPr>
              <a:t>石英晶体</a:t>
            </a:r>
            <a:r>
              <a:rPr lang="zh-CN" altLang="en-US" sz="3200" dirty="0" smtClean="0">
                <a:latin typeface="楷体" panose="02010609060101010101" pitchFamily="49" charset="-122"/>
                <a:ea typeface="楷体" panose="02010609060101010101" pitchFamily="49" charset="-122"/>
              </a:rPr>
              <a:t>。</a:t>
            </a:r>
            <a:endParaRPr sz="3200" dirty="0">
              <a:latin typeface="楷体" panose="02010609060101010101" pitchFamily="49" charset="-122"/>
              <a:ea typeface="楷体" panose="02010609060101010101" pitchFamily="49" charset="-122"/>
            </a:endParaRPr>
          </a:p>
        </p:txBody>
      </p:sp>
      <p:grpSp>
        <p:nvGrpSpPr>
          <p:cNvPr id="4" name="组合 3"/>
          <p:cNvGrpSpPr/>
          <p:nvPr/>
        </p:nvGrpSpPr>
        <p:grpSpPr>
          <a:xfrm>
            <a:off x="906315" y="3792337"/>
            <a:ext cx="10783210" cy="4156491"/>
            <a:chOff x="906315" y="3792337"/>
            <a:chExt cx="10783210" cy="4156491"/>
          </a:xfrm>
        </p:grpSpPr>
        <p:pic>
          <p:nvPicPr>
            <p:cNvPr id="2" name="图片 1"/>
            <p:cNvPicPr>
              <a:picLocks noChangeAspect="1"/>
            </p:cNvPicPr>
            <p:nvPr/>
          </p:nvPicPr>
          <p:blipFill>
            <a:blip r:embed="rId2"/>
            <a:stretch>
              <a:fillRect/>
            </a:stretch>
          </p:blipFill>
          <p:spPr>
            <a:xfrm>
              <a:off x="906315" y="3792337"/>
              <a:ext cx="10783210" cy="4156491"/>
            </a:xfrm>
            <a:prstGeom prst="rect">
              <a:avLst/>
            </a:prstGeom>
          </p:spPr>
        </p:pic>
        <p:sp>
          <p:nvSpPr>
            <p:cNvPr id="3" name="矩形 2"/>
            <p:cNvSpPr/>
            <p:nvPr/>
          </p:nvSpPr>
          <p:spPr>
            <a:xfrm>
              <a:off x="9117373" y="6189785"/>
              <a:ext cx="1982035" cy="523220"/>
            </a:xfrm>
            <a:prstGeom prst="rect">
              <a:avLst/>
            </a:prstGeom>
            <a:solidFill>
              <a:schemeClr val="bg1"/>
            </a:solidFill>
          </p:spPr>
          <p:txBody>
            <a:bodyPr wrap="square">
              <a:spAutoFit/>
            </a:bodyPr>
            <a:lstStyle/>
            <a:p>
              <a:r>
                <a:rPr lang="en-US" altLang="zh-CN" sz="2800" dirty="0" smtClean="0">
                  <a:latin typeface="Eras Bold ITC" panose="020B0907030504020204" pitchFamily="34" charset="0"/>
                </a:rPr>
                <a:t>573</a:t>
              </a:r>
              <a:r>
                <a:rPr lang="zh-CN" altLang="en-US" sz="2800" dirty="0" smtClean="0">
                  <a:latin typeface="Eras Bold ITC" panose="020B0907030504020204" pitchFamily="34" charset="0"/>
                </a:rPr>
                <a:t>度以下</a:t>
              </a:r>
              <a:endParaRPr lang="zh-CN" altLang="en-US" sz="2800" dirty="0">
                <a:latin typeface="Eras Bold ITC" panose="020B0907030504020204" pitchFamily="34" charset="0"/>
              </a:endParaRPr>
            </a:p>
          </p:txBody>
        </p:sp>
      </p:grpSp>
    </p:spTree>
    <p:extLst>
      <p:ext uri="{BB962C8B-B14F-4D97-AF65-F5344CB8AC3E}">
        <p14:creationId xmlns:p14="http://schemas.microsoft.com/office/powerpoint/2010/main" val="7192806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石英晶体"/>
          <p:cNvSpPr>
            <a:spLocks noGrp="1"/>
          </p:cNvSpPr>
          <p:nvPr>
            <p:ph type="title"/>
          </p:nvPr>
        </p:nvSpPr>
        <p:spPr>
          <a:prstGeom prst="rect">
            <a:avLst/>
          </a:prstGeom>
        </p:spPr>
        <p:txBody>
          <a:bodyPr/>
          <a:lstStyle/>
          <a:p>
            <a:r>
              <a:t>石英晶体</a:t>
            </a:r>
          </a:p>
        </p:txBody>
      </p:sp>
      <p:pic>
        <p:nvPicPr>
          <p:cNvPr id="439" name="石英晶体3" descr="石英晶体3"/>
          <p:cNvPicPr>
            <a:picLocks noChangeAspect="1"/>
          </p:cNvPicPr>
          <p:nvPr/>
        </p:nvPicPr>
        <p:blipFill>
          <a:blip r:embed="rId2">
            <a:extLst/>
          </a:blip>
          <a:stretch>
            <a:fillRect/>
          </a:stretch>
        </p:blipFill>
        <p:spPr>
          <a:xfrm>
            <a:off x="2580963" y="3657436"/>
            <a:ext cx="3766257" cy="5432998"/>
          </a:xfrm>
          <a:prstGeom prst="rect">
            <a:avLst/>
          </a:prstGeom>
          <a:ln w="12700">
            <a:miter lim="400000"/>
          </a:ln>
        </p:spPr>
      </p:pic>
      <p:sp>
        <p:nvSpPr>
          <p:cNvPr id="440" name="石英晶体有天然和人造石英单晶两种。…"/>
          <p:cNvSpPr txBox="1"/>
          <p:nvPr/>
        </p:nvSpPr>
        <p:spPr>
          <a:xfrm>
            <a:off x="482951" y="1356753"/>
            <a:ext cx="11221369"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indent="179387" algn="just" defTabSz="914400">
              <a:defRPr sz="2600" b="0">
                <a:latin typeface="Songti SC Regular"/>
                <a:ea typeface="Songti SC Regular"/>
                <a:cs typeface="Songti SC Regular"/>
                <a:sym typeface="Songti SC Regular"/>
              </a:defRPr>
            </a:pPr>
            <a:r>
              <a:rPr lang="en-US" sz="3200" b="0" dirty="0">
                <a:latin typeface="楷体" panose="02010609060101010101" pitchFamily="49" charset="-122"/>
                <a:ea typeface="楷体" panose="02010609060101010101" pitchFamily="49" charset="-122"/>
                <a:cs typeface="Songti SC Regular"/>
              </a:rPr>
              <a:t>  </a:t>
            </a:r>
            <a:r>
              <a:rPr sz="3200" b="0" dirty="0" err="1">
                <a:latin typeface="楷体" panose="02010609060101010101" pitchFamily="49" charset="-122"/>
                <a:ea typeface="楷体" panose="02010609060101010101" pitchFamily="49" charset="-122"/>
                <a:cs typeface="Songti SC Regular"/>
              </a:rPr>
              <a:t>石英晶体有天然和人造石英单晶两种</a:t>
            </a:r>
            <a:r>
              <a:rPr sz="3200" b="0" dirty="0">
                <a:latin typeface="楷体" panose="02010609060101010101" pitchFamily="49" charset="-122"/>
                <a:ea typeface="楷体" panose="02010609060101010101" pitchFamily="49" charset="-122"/>
                <a:cs typeface="Songti SC Regular"/>
              </a:rPr>
              <a:t>。</a:t>
            </a:r>
          </a:p>
          <a:p>
            <a:pPr indent="179387" algn="just" defTabSz="914400">
              <a:defRPr sz="2600" b="0">
                <a:latin typeface="Songti SC Regular"/>
                <a:ea typeface="Songti SC Regular"/>
                <a:cs typeface="Songti SC Regular"/>
                <a:sym typeface="Songti SC Regular"/>
              </a:defRPr>
            </a:pPr>
            <a:r>
              <a:rPr lang="en-US" sz="3200" b="0" dirty="0">
                <a:latin typeface="楷体" panose="02010609060101010101" pitchFamily="49" charset="-122"/>
                <a:ea typeface="楷体" panose="02010609060101010101" pitchFamily="49" charset="-122"/>
                <a:cs typeface="Songti SC Regular"/>
              </a:rPr>
              <a:t>  </a:t>
            </a:r>
            <a:r>
              <a:rPr lang="en-US" altLang="zh-CN" sz="3200" b="0" dirty="0">
                <a:latin typeface="楷体" panose="02010609060101010101" pitchFamily="49" charset="-122"/>
                <a:ea typeface="楷体" panose="02010609060101010101" pitchFamily="49" charset="-122"/>
                <a:cs typeface="Songti SC Regular"/>
              </a:rPr>
              <a:t>α</a:t>
            </a:r>
            <a:r>
              <a:rPr sz="3200" b="0" dirty="0" err="1">
                <a:latin typeface="楷体" panose="02010609060101010101" pitchFamily="49" charset="-122"/>
                <a:ea typeface="楷体" panose="02010609060101010101" pitchFamily="49" charset="-122"/>
                <a:cs typeface="Songti SC Regular"/>
              </a:rPr>
              <a:t>石英晶体属六方晶系</a:t>
            </a:r>
            <a:r>
              <a:rPr sz="3200" b="0" dirty="0" smtClean="0">
                <a:latin typeface="楷体" panose="02010609060101010101" pitchFamily="49" charset="-122"/>
                <a:ea typeface="楷体" panose="02010609060101010101" pitchFamily="49" charset="-122"/>
                <a:cs typeface="Songti SC Regular"/>
              </a:rPr>
              <a:t>，</a:t>
            </a:r>
            <a:r>
              <a:rPr lang="zh-CN" altLang="en-US" sz="3200" b="0" dirty="0">
                <a:latin typeface="楷体" panose="02010609060101010101" pitchFamily="49" charset="-122"/>
                <a:ea typeface="楷体" panose="02010609060101010101" pitchFamily="49" charset="-122"/>
                <a:cs typeface="Songti SC Regular"/>
              </a:rPr>
              <a:t>乘</a:t>
            </a:r>
            <a:r>
              <a:rPr lang="zh-CN" altLang="en-US" sz="3200" b="0" dirty="0" smtClean="0">
                <a:latin typeface="楷体" panose="02010609060101010101" pitchFamily="49" charset="-122"/>
                <a:ea typeface="楷体" panose="02010609060101010101" pitchFamily="49" charset="-122"/>
                <a:cs typeface="Songti SC Regular"/>
              </a:rPr>
              <a:t>六角棱柱体，共</a:t>
            </a:r>
            <a:r>
              <a:rPr lang="en-US" altLang="zh-CN" sz="3200" b="0" dirty="0" smtClean="0">
                <a:latin typeface="楷体" panose="02010609060101010101" pitchFamily="49" charset="-122"/>
                <a:ea typeface="楷体" panose="02010609060101010101" pitchFamily="49" charset="-122"/>
                <a:cs typeface="Songti SC Regular"/>
              </a:rPr>
              <a:t>m</a:t>
            </a:r>
            <a:r>
              <a:rPr lang="zh-CN" altLang="en-US" sz="3200" b="0" dirty="0" smtClean="0">
                <a:latin typeface="楷体" panose="02010609060101010101" pitchFamily="49" charset="-122"/>
                <a:ea typeface="楷体" panose="02010609060101010101" pitchFamily="49" charset="-122"/>
                <a:cs typeface="Songti SC Regular"/>
              </a:rPr>
              <a:t>、</a:t>
            </a:r>
            <a:r>
              <a:rPr lang="en-US" altLang="zh-CN" sz="3200" b="0" dirty="0" smtClean="0">
                <a:latin typeface="楷体" panose="02010609060101010101" pitchFamily="49" charset="-122"/>
                <a:ea typeface="楷体" panose="02010609060101010101" pitchFamily="49" charset="-122"/>
                <a:cs typeface="Songti SC Regular"/>
              </a:rPr>
              <a:t>R</a:t>
            </a:r>
            <a:r>
              <a:rPr lang="zh-CN" altLang="en-US" sz="3200" b="0" dirty="0" smtClean="0">
                <a:latin typeface="楷体" panose="02010609060101010101" pitchFamily="49" charset="-122"/>
                <a:ea typeface="楷体" panose="02010609060101010101" pitchFamily="49" charset="-122"/>
                <a:cs typeface="Songti SC Regular"/>
              </a:rPr>
              <a:t>、</a:t>
            </a:r>
            <a:r>
              <a:rPr lang="en-US" altLang="zh-CN" sz="3200" b="0" dirty="0" smtClean="0">
                <a:latin typeface="楷体" panose="02010609060101010101" pitchFamily="49" charset="-122"/>
                <a:ea typeface="楷体" panose="02010609060101010101" pitchFamily="49" charset="-122"/>
                <a:cs typeface="Songti SC Regular"/>
              </a:rPr>
              <a:t>r</a:t>
            </a:r>
            <a:r>
              <a:rPr lang="zh-CN" altLang="en-US" sz="3200" b="0" dirty="0" smtClean="0">
                <a:latin typeface="楷体" panose="02010609060101010101" pitchFamily="49" charset="-122"/>
                <a:ea typeface="楷体" panose="02010609060101010101" pitchFamily="49" charset="-122"/>
                <a:cs typeface="Songti SC Regular"/>
              </a:rPr>
              <a:t>、</a:t>
            </a:r>
            <a:r>
              <a:rPr lang="en-US" altLang="zh-CN" sz="3200" b="0" dirty="0" smtClean="0">
                <a:latin typeface="楷体" panose="02010609060101010101" pitchFamily="49" charset="-122"/>
                <a:ea typeface="楷体" panose="02010609060101010101" pitchFamily="49" charset="-122"/>
                <a:cs typeface="Songti SC Regular"/>
              </a:rPr>
              <a:t>s</a:t>
            </a:r>
            <a:r>
              <a:rPr lang="zh-CN" altLang="en-US" sz="3200" b="0" dirty="0" smtClean="0">
                <a:latin typeface="楷体" panose="02010609060101010101" pitchFamily="49" charset="-122"/>
                <a:ea typeface="楷体" panose="02010609060101010101" pitchFamily="49" charset="-122"/>
                <a:cs typeface="Songti SC Regular"/>
              </a:rPr>
              <a:t>、</a:t>
            </a:r>
            <a:r>
              <a:rPr lang="en-US" altLang="zh-CN" sz="3200" b="0" dirty="0" smtClean="0">
                <a:latin typeface="楷体" panose="02010609060101010101" pitchFamily="49" charset="-122"/>
                <a:ea typeface="楷体" panose="02010609060101010101" pitchFamily="49" charset="-122"/>
                <a:cs typeface="Songti SC Regular"/>
              </a:rPr>
              <a:t>x</a:t>
            </a:r>
            <a:r>
              <a:rPr lang="zh-CN" altLang="en-US" sz="3200" b="0" dirty="0" smtClean="0">
                <a:latin typeface="楷体" panose="02010609060101010101" pitchFamily="49" charset="-122"/>
                <a:ea typeface="楷体" panose="02010609060101010101" pitchFamily="49" charset="-122"/>
                <a:cs typeface="Songti SC Regular"/>
              </a:rPr>
              <a:t>共</a:t>
            </a:r>
            <a:r>
              <a:rPr lang="en-US" altLang="zh-CN" sz="3200" b="0" dirty="0" smtClean="0">
                <a:latin typeface="楷体" panose="02010609060101010101" pitchFamily="49" charset="-122"/>
                <a:ea typeface="楷体" panose="02010609060101010101" pitchFamily="49" charset="-122"/>
                <a:cs typeface="Songti SC Regular"/>
              </a:rPr>
              <a:t>5</a:t>
            </a:r>
            <a:r>
              <a:rPr lang="zh-CN" altLang="en-US" sz="3200" b="0" dirty="0" smtClean="0">
                <a:latin typeface="楷体" panose="02010609060101010101" pitchFamily="49" charset="-122"/>
                <a:ea typeface="楷体" panose="02010609060101010101" pitchFamily="49" charset="-122"/>
                <a:cs typeface="Songti SC Regular"/>
              </a:rPr>
              <a:t>组</a:t>
            </a:r>
            <a:r>
              <a:rPr lang="en-US" altLang="zh-CN" sz="3200" b="0" dirty="0" smtClean="0">
                <a:latin typeface="楷体" panose="02010609060101010101" pitchFamily="49" charset="-122"/>
                <a:ea typeface="楷体" panose="02010609060101010101" pitchFamily="49" charset="-122"/>
                <a:cs typeface="Songti SC Regular"/>
              </a:rPr>
              <a:t>30</a:t>
            </a:r>
            <a:r>
              <a:rPr lang="zh-CN" altLang="en-US" sz="3200" b="0" dirty="0" smtClean="0">
                <a:latin typeface="楷体" panose="02010609060101010101" pitchFamily="49" charset="-122"/>
                <a:ea typeface="楷体" panose="02010609060101010101" pitchFamily="49" charset="-122"/>
                <a:cs typeface="Songti SC Regular"/>
              </a:rPr>
              <a:t>个晶面组成</a:t>
            </a:r>
            <a:r>
              <a:rPr sz="3200" b="0" dirty="0" smtClean="0">
                <a:latin typeface="楷体" panose="02010609060101010101" pitchFamily="49" charset="-122"/>
                <a:ea typeface="楷体" panose="02010609060101010101" pitchFamily="49" charset="-122"/>
                <a:cs typeface="Songti SC Regular"/>
              </a:rPr>
              <a:t>，</a:t>
            </a:r>
            <a:r>
              <a:rPr lang="zh-CN" altLang="en-US" sz="3200" b="0" dirty="0" smtClean="0">
                <a:latin typeface="楷体" panose="02010609060101010101" pitchFamily="49" charset="-122"/>
                <a:ea typeface="楷体" panose="02010609060101010101" pitchFamily="49" charset="-122"/>
                <a:cs typeface="Songti SC Regular"/>
              </a:rPr>
              <a:t>且</a:t>
            </a:r>
            <a:r>
              <a:rPr sz="3200" b="0" dirty="0" err="1" smtClean="0">
                <a:latin typeface="楷体" panose="02010609060101010101" pitchFamily="49" charset="-122"/>
                <a:ea typeface="楷体" panose="02010609060101010101" pitchFamily="49" charset="-122"/>
                <a:cs typeface="Songti SC Regular"/>
              </a:rPr>
              <a:t>有右旋和左旋石英晶体之分</a:t>
            </a:r>
            <a:r>
              <a:rPr lang="zh-CN" altLang="en-US" sz="3200" b="0" dirty="0" smtClean="0">
                <a:latin typeface="楷体" panose="02010609060101010101" pitchFamily="49" charset="-122"/>
                <a:ea typeface="楷体" panose="02010609060101010101" pitchFamily="49" charset="-122"/>
                <a:cs typeface="Songti SC Regular"/>
              </a:rPr>
              <a:t>，</a:t>
            </a:r>
            <a:r>
              <a:rPr sz="3200" b="0" dirty="0" err="1" smtClean="0">
                <a:latin typeface="楷体" panose="02010609060101010101" pitchFamily="49" charset="-122"/>
                <a:ea typeface="楷体" panose="02010609060101010101" pitchFamily="49" charset="-122"/>
                <a:cs typeface="Songti SC Regular"/>
              </a:rPr>
              <a:t>在晶体学中用三根互相垂直的轴</a:t>
            </a:r>
            <a:r>
              <a:rPr sz="3200" b="0" dirty="0" smtClean="0">
                <a:latin typeface="楷体" panose="02010609060101010101" pitchFamily="49" charset="-122"/>
                <a:ea typeface="楷体" panose="02010609060101010101" pitchFamily="49" charset="-122"/>
                <a:cs typeface="Songti SC Regular"/>
              </a:rPr>
              <a:t> </a:t>
            </a:r>
            <a:r>
              <a:rPr sz="3200" b="0" dirty="0" err="1">
                <a:latin typeface="楷体" panose="02010609060101010101" pitchFamily="49" charset="-122"/>
                <a:ea typeface="楷体" panose="02010609060101010101" pitchFamily="49" charset="-122"/>
                <a:cs typeface="Songti SC Regular"/>
              </a:rPr>
              <a:t>Z、X、Y</a:t>
            </a:r>
            <a:r>
              <a:rPr sz="3200" b="0" dirty="0">
                <a:latin typeface="楷体" panose="02010609060101010101" pitchFamily="49" charset="-122"/>
                <a:ea typeface="楷体" panose="02010609060101010101" pitchFamily="49" charset="-122"/>
                <a:cs typeface="Songti SC Regular"/>
              </a:rPr>
              <a:t> </a:t>
            </a:r>
            <a:r>
              <a:rPr sz="3200" b="0" dirty="0" err="1">
                <a:latin typeface="楷体" panose="02010609060101010101" pitchFamily="49" charset="-122"/>
                <a:ea typeface="楷体" panose="02010609060101010101" pitchFamily="49" charset="-122"/>
                <a:cs typeface="Songti SC Regular"/>
              </a:rPr>
              <a:t>表示它的坐标</a:t>
            </a:r>
            <a:r>
              <a:rPr sz="3200" b="0" dirty="0">
                <a:latin typeface="楷体" panose="02010609060101010101" pitchFamily="49" charset="-122"/>
                <a:ea typeface="楷体" panose="02010609060101010101" pitchFamily="49" charset="-122"/>
                <a:cs typeface="Songti SC Regular"/>
              </a:rPr>
              <a:t>。  </a:t>
            </a:r>
          </a:p>
        </p:txBody>
      </p:sp>
      <p:pic>
        <p:nvPicPr>
          <p:cNvPr id="2" name="图片 1"/>
          <p:cNvPicPr>
            <a:picLocks noChangeAspect="1"/>
          </p:cNvPicPr>
          <p:nvPr/>
        </p:nvPicPr>
        <p:blipFill>
          <a:blip r:embed="rId3"/>
          <a:stretch>
            <a:fillRect/>
          </a:stretch>
        </p:blipFill>
        <p:spPr>
          <a:xfrm>
            <a:off x="6406617" y="3657435"/>
            <a:ext cx="4073814" cy="5452405"/>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307</TotalTime>
  <Words>1642</Words>
  <Application>Microsoft Office PowerPoint</Application>
  <PresentationFormat>自定义</PresentationFormat>
  <Paragraphs>256</Paragraphs>
  <Slides>55</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55</vt:i4>
      </vt:variant>
    </vt:vector>
  </HeadingPairs>
  <TitlesOfParts>
    <vt:vector size="72" baseType="lpstr">
      <vt:lpstr>Helvetica Light</vt:lpstr>
      <vt:lpstr>Helvetica Neue</vt:lpstr>
      <vt:lpstr>Helvetica Neue Light</vt:lpstr>
      <vt:lpstr>Helvetica Neue Medium</vt:lpstr>
      <vt:lpstr>Helvetica Neue Thin</vt:lpstr>
      <vt:lpstr>Songti SC Bold</vt:lpstr>
      <vt:lpstr>Songti SC Regular</vt:lpstr>
      <vt:lpstr>华文楷体</vt:lpstr>
      <vt:lpstr>楷体</vt:lpstr>
      <vt:lpstr>楷体_GB2312</vt:lpstr>
      <vt:lpstr>宋体</vt:lpstr>
      <vt:lpstr>微软雅黑</vt:lpstr>
      <vt:lpstr>Eras Bold ITC</vt:lpstr>
      <vt:lpstr>Helvetica</vt:lpstr>
      <vt:lpstr>Tahoma</vt:lpstr>
      <vt:lpstr>Times New Roman</vt:lpstr>
      <vt:lpstr>White</vt:lpstr>
      <vt:lpstr>PowerPoint 演示文稿</vt:lpstr>
      <vt:lpstr>主要内容</vt:lpstr>
      <vt:lpstr>简介</vt:lpstr>
      <vt:lpstr>压电效应</vt:lpstr>
      <vt:lpstr>压电效应</vt:lpstr>
      <vt:lpstr>压电材料</vt:lpstr>
      <vt:lpstr>压电材料</vt:lpstr>
      <vt:lpstr>石英晶体</vt:lpstr>
      <vt:lpstr>石英晶体</vt:lpstr>
      <vt:lpstr>石英晶体</vt:lpstr>
      <vt:lpstr>石英晶体</vt:lpstr>
      <vt:lpstr>石英晶体</vt:lpstr>
      <vt:lpstr>石英晶体</vt:lpstr>
      <vt:lpstr>石英晶体</vt:lpstr>
      <vt:lpstr>石英晶体</vt:lpstr>
      <vt:lpstr>锂盐类</vt:lpstr>
      <vt:lpstr>压电陶瓷（多晶体）</vt:lpstr>
      <vt:lpstr>压电陶瓷（多晶体）</vt:lpstr>
      <vt:lpstr>压电陶瓷</vt:lpstr>
      <vt:lpstr>小结</vt:lpstr>
      <vt:lpstr>新型压电材料</vt:lpstr>
      <vt:lpstr>压电晶体的切割</vt:lpstr>
      <vt:lpstr>压电晶体的切割</vt:lpstr>
      <vt:lpstr>压电晶体的切割</vt:lpstr>
      <vt:lpstr>压电晶体的切割</vt:lpstr>
      <vt:lpstr>压电晶体的切割</vt:lpstr>
      <vt:lpstr>压电方程</vt:lpstr>
      <vt:lpstr>压电方程</vt:lpstr>
      <vt:lpstr>PowerPoint 演示文稿</vt:lpstr>
      <vt:lpstr>压电方程</vt:lpstr>
      <vt:lpstr>压电方程</vt:lpstr>
      <vt:lpstr>压电方程</vt:lpstr>
      <vt:lpstr>压电方程</vt:lpstr>
      <vt:lpstr>等效电路</vt:lpstr>
      <vt:lpstr>等效电路</vt:lpstr>
      <vt:lpstr>实际等效电路</vt:lpstr>
      <vt:lpstr>测量电路</vt:lpstr>
      <vt:lpstr>测量电路</vt:lpstr>
      <vt:lpstr>测量电路</vt:lpstr>
      <vt:lpstr>压电式传感器</vt:lpstr>
      <vt:lpstr>压电式传感器</vt:lpstr>
      <vt:lpstr>PowerPoint 演示文稿</vt:lpstr>
      <vt:lpstr>压电式传感器</vt:lpstr>
      <vt:lpstr>压电式传感器</vt:lpstr>
      <vt:lpstr>压电式传感器</vt:lpstr>
      <vt:lpstr>压电式传感器</vt:lpstr>
      <vt:lpstr>压电式传感器</vt:lpstr>
      <vt:lpstr>压电式传感器</vt:lpstr>
      <vt:lpstr>压电式传感器</vt:lpstr>
      <vt:lpstr>压电式传感器</vt:lpstr>
      <vt:lpstr>压电式传感器</vt:lpstr>
      <vt:lpstr>压电式传感器</vt:lpstr>
      <vt:lpstr>压电式传感器</vt:lpstr>
      <vt:lpstr>压电式传感器</vt:lpstr>
      <vt:lpstr>压电式传感器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荣 生辉</cp:lastModifiedBy>
  <cp:revision>20</cp:revision>
  <dcterms:modified xsi:type="dcterms:W3CDTF">2019-12-16T07:18:32Z</dcterms:modified>
</cp:coreProperties>
</file>